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301" r:id="rId2"/>
    <p:sldId id="591" r:id="rId3"/>
    <p:sldId id="521" r:id="rId4"/>
    <p:sldId id="570" r:id="rId5"/>
    <p:sldId id="571" r:id="rId6"/>
    <p:sldId id="634" r:id="rId7"/>
    <p:sldId id="635" r:id="rId8"/>
    <p:sldId id="636" r:id="rId9"/>
    <p:sldId id="637" r:id="rId10"/>
    <p:sldId id="638" r:id="rId11"/>
    <p:sldId id="641" r:id="rId12"/>
    <p:sldId id="572" r:id="rId13"/>
    <p:sldId id="574" r:id="rId14"/>
    <p:sldId id="621" r:id="rId15"/>
    <p:sldId id="575" r:id="rId16"/>
    <p:sldId id="576" r:id="rId17"/>
    <p:sldId id="577" r:id="rId18"/>
    <p:sldId id="578" r:id="rId19"/>
    <p:sldId id="622" r:id="rId20"/>
    <p:sldId id="579" r:id="rId21"/>
    <p:sldId id="581" r:id="rId22"/>
    <p:sldId id="582" r:id="rId23"/>
    <p:sldId id="580" r:id="rId24"/>
    <p:sldId id="583" r:id="rId25"/>
    <p:sldId id="594" r:id="rId26"/>
    <p:sldId id="595" r:id="rId27"/>
    <p:sldId id="596" r:id="rId28"/>
    <p:sldId id="597" r:id="rId29"/>
    <p:sldId id="598" r:id="rId30"/>
    <p:sldId id="599" r:id="rId31"/>
    <p:sldId id="600" r:id="rId32"/>
    <p:sldId id="601" r:id="rId33"/>
    <p:sldId id="602" r:id="rId34"/>
    <p:sldId id="623" r:id="rId35"/>
    <p:sldId id="612" r:id="rId36"/>
    <p:sldId id="613" r:id="rId37"/>
    <p:sldId id="614" r:id="rId38"/>
    <p:sldId id="615" r:id="rId39"/>
    <p:sldId id="616" r:id="rId40"/>
    <p:sldId id="624" r:id="rId41"/>
    <p:sldId id="603" r:id="rId42"/>
    <p:sldId id="604" r:id="rId43"/>
    <p:sldId id="611" r:id="rId44"/>
    <p:sldId id="607" r:id="rId45"/>
    <p:sldId id="625" r:id="rId46"/>
    <p:sldId id="584" r:id="rId47"/>
    <p:sldId id="585" r:id="rId48"/>
    <p:sldId id="586" r:id="rId49"/>
    <p:sldId id="587" r:id="rId50"/>
    <p:sldId id="626" r:id="rId51"/>
    <p:sldId id="588" r:id="rId52"/>
    <p:sldId id="589" r:id="rId53"/>
    <p:sldId id="590" r:id="rId54"/>
    <p:sldId id="606" r:id="rId55"/>
    <p:sldId id="593" r:id="rId56"/>
    <p:sldId id="592" r:id="rId57"/>
    <p:sldId id="627" r:id="rId58"/>
    <p:sldId id="617" r:id="rId59"/>
    <p:sldId id="618" r:id="rId60"/>
    <p:sldId id="619" r:id="rId61"/>
    <p:sldId id="620" r:id="rId62"/>
    <p:sldId id="628" r:id="rId63"/>
    <p:sldId id="610" r:id="rId64"/>
    <p:sldId id="609" r:id="rId65"/>
  </p:sldIdLst>
  <p:sldSz cx="9144000" cy="5143500" type="screen16x9"/>
  <p:notesSz cx="6858000" cy="9144000"/>
  <p:custDataLst>
    <p:tags r:id="rId6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BCDE"/>
    <a:srgbClr val="1A3F6C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88" autoAdjust="0"/>
    <p:restoredTop sz="95160" autoAdjust="0"/>
  </p:normalViewPr>
  <p:slideViewPr>
    <p:cSldViewPr snapToGrid="0">
      <p:cViewPr varScale="1">
        <p:scale>
          <a:sx n="119" d="100"/>
          <a:sy n="119" d="100"/>
        </p:scale>
        <p:origin x="442" y="5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659926-7688-1849-AE9C-599A9672BCBA}" type="doc">
      <dgm:prSet loTypeId="urn:microsoft.com/office/officeart/2005/8/layout/hProcess4" loCatId="" qsTypeId="urn:microsoft.com/office/officeart/2005/8/quickstyle/simple1" qsCatId="simple" csTypeId="urn:microsoft.com/office/officeart/2005/8/colors/colorful1" csCatId="colorful" phldr="1"/>
      <dgm:spPr/>
    </dgm:pt>
    <dgm:pt modelId="{833B1DEE-7F72-9246-8FD8-BC852CE35CC9}">
      <dgm:prSet phldrT="[文本]"/>
      <dgm:spPr/>
      <dgm:t>
        <a:bodyPr/>
        <a:lstStyle/>
        <a:p>
          <a:r>
            <a:rPr lang="zh-CN" altLang="en-US" dirty="0"/>
            <a:t>数据获取</a:t>
          </a:r>
        </a:p>
      </dgm:t>
    </dgm:pt>
    <dgm:pt modelId="{B978D1CD-A1DA-CF46-8621-67B8D60750F1}" type="parTrans" cxnId="{7E59E897-608F-3A47-9B7A-4205BE11696A}">
      <dgm:prSet/>
      <dgm:spPr/>
      <dgm:t>
        <a:bodyPr/>
        <a:lstStyle/>
        <a:p>
          <a:endParaRPr lang="zh-CN" altLang="en-US"/>
        </a:p>
      </dgm:t>
    </dgm:pt>
    <dgm:pt modelId="{FECCF492-001F-F240-9F6C-1978B4716F0F}" type="sibTrans" cxnId="{7E59E897-608F-3A47-9B7A-4205BE11696A}">
      <dgm:prSet/>
      <dgm:spPr/>
      <dgm:t>
        <a:bodyPr/>
        <a:lstStyle/>
        <a:p>
          <a:endParaRPr lang="zh-CN" altLang="en-US"/>
        </a:p>
      </dgm:t>
    </dgm:pt>
    <dgm:pt modelId="{0116DF6C-A155-4149-AB47-728336A47087}">
      <dgm:prSet phldrT="[文本]"/>
      <dgm:spPr/>
      <dgm:t>
        <a:bodyPr/>
        <a:lstStyle/>
        <a:p>
          <a:r>
            <a:rPr lang="zh-CN" altLang="en-US" dirty="0"/>
            <a:t>数据处理</a:t>
          </a:r>
        </a:p>
      </dgm:t>
    </dgm:pt>
    <dgm:pt modelId="{65CDC210-3BB7-B540-A018-68179870C284}" type="parTrans" cxnId="{4B8A84DA-1DC5-0F4A-965D-02899D16F0BC}">
      <dgm:prSet/>
      <dgm:spPr/>
      <dgm:t>
        <a:bodyPr/>
        <a:lstStyle/>
        <a:p>
          <a:endParaRPr lang="zh-CN" altLang="en-US"/>
        </a:p>
      </dgm:t>
    </dgm:pt>
    <dgm:pt modelId="{F58BED02-63C3-E742-B7B0-4EAD27092D13}" type="sibTrans" cxnId="{4B8A84DA-1DC5-0F4A-965D-02899D16F0BC}">
      <dgm:prSet/>
      <dgm:spPr/>
      <dgm:t>
        <a:bodyPr/>
        <a:lstStyle/>
        <a:p>
          <a:endParaRPr lang="zh-CN" altLang="en-US"/>
        </a:p>
      </dgm:t>
    </dgm:pt>
    <dgm:pt modelId="{44500AF1-8EBA-0B4B-9D51-E060F41D95BD}">
      <dgm:prSet phldrT="[文本]"/>
      <dgm:spPr/>
      <dgm:t>
        <a:bodyPr/>
        <a:lstStyle/>
        <a:p>
          <a:r>
            <a:rPr lang="zh-CN" altLang="en-US" dirty="0"/>
            <a:t>网页抓取</a:t>
          </a:r>
        </a:p>
      </dgm:t>
    </dgm:pt>
    <dgm:pt modelId="{44B111CD-4AC1-524E-B6BC-766A95B9414C}" type="parTrans" cxnId="{740EAB13-A4E2-6E42-8C00-055AD3DB6845}">
      <dgm:prSet/>
      <dgm:spPr/>
      <dgm:t>
        <a:bodyPr/>
        <a:lstStyle/>
        <a:p>
          <a:endParaRPr lang="zh-CN" altLang="en-US"/>
        </a:p>
      </dgm:t>
    </dgm:pt>
    <dgm:pt modelId="{C82898E2-8FEC-0843-BC38-A0C16AC7CE04}" type="sibTrans" cxnId="{740EAB13-A4E2-6E42-8C00-055AD3DB6845}">
      <dgm:prSet/>
      <dgm:spPr/>
      <dgm:t>
        <a:bodyPr/>
        <a:lstStyle/>
        <a:p>
          <a:endParaRPr lang="zh-CN" altLang="en-US"/>
        </a:p>
      </dgm:t>
    </dgm:pt>
    <dgm:pt modelId="{FA07C8EC-F731-FF48-B519-A31843CA3717}">
      <dgm:prSet phldrT="[文本]"/>
      <dgm:spPr/>
      <dgm:t>
        <a:bodyPr/>
        <a:lstStyle/>
        <a:p>
          <a:r>
            <a:rPr lang="zh-CN" altLang="en-US" dirty="0"/>
            <a:t>网页解析</a:t>
          </a:r>
        </a:p>
      </dgm:t>
    </dgm:pt>
    <dgm:pt modelId="{0F0F9BC9-54F7-D842-A559-82D3B7AD4653}" type="parTrans" cxnId="{B5C36E08-D695-9345-9C36-CE693A9AD70A}">
      <dgm:prSet/>
      <dgm:spPr/>
      <dgm:t>
        <a:bodyPr/>
        <a:lstStyle/>
        <a:p>
          <a:endParaRPr lang="zh-CN" altLang="en-US"/>
        </a:p>
      </dgm:t>
    </dgm:pt>
    <dgm:pt modelId="{BA34FC4C-05F2-D349-8146-3005C5F27100}" type="sibTrans" cxnId="{B5C36E08-D695-9345-9C36-CE693A9AD70A}">
      <dgm:prSet/>
      <dgm:spPr/>
      <dgm:t>
        <a:bodyPr/>
        <a:lstStyle/>
        <a:p>
          <a:endParaRPr lang="zh-CN" altLang="en-US"/>
        </a:p>
      </dgm:t>
    </dgm:pt>
    <dgm:pt modelId="{B651ABBC-427E-5244-B07C-71F3C59F5E5E}">
      <dgm:prSet phldrT="[文本]"/>
      <dgm:spPr/>
      <dgm:t>
        <a:bodyPr/>
        <a:lstStyle/>
        <a:p>
          <a:r>
            <a:rPr lang="zh-CN" altLang="en-US" dirty="0"/>
            <a:t>中文分词</a:t>
          </a:r>
        </a:p>
      </dgm:t>
    </dgm:pt>
    <dgm:pt modelId="{B7A4B335-173A-C14C-8C18-9E5745719133}" type="parTrans" cxnId="{406BEE41-4D98-7A49-A57A-144280E7521C}">
      <dgm:prSet/>
      <dgm:spPr/>
      <dgm:t>
        <a:bodyPr/>
        <a:lstStyle/>
        <a:p>
          <a:endParaRPr lang="zh-CN" altLang="en-US"/>
        </a:p>
      </dgm:t>
    </dgm:pt>
    <dgm:pt modelId="{2785AB89-E3E7-A744-A12B-1CC92E99D52E}" type="sibTrans" cxnId="{406BEE41-4D98-7A49-A57A-144280E7521C}">
      <dgm:prSet/>
      <dgm:spPr/>
      <dgm:t>
        <a:bodyPr/>
        <a:lstStyle/>
        <a:p>
          <a:endParaRPr lang="zh-CN" altLang="en-US"/>
        </a:p>
      </dgm:t>
    </dgm:pt>
    <dgm:pt modelId="{D99DD0C5-2410-944D-82F5-76556657EC0A}">
      <dgm:prSet phldrT="[文本]"/>
      <dgm:spPr/>
      <dgm:t>
        <a:bodyPr/>
        <a:lstStyle/>
        <a:p>
          <a:r>
            <a:rPr lang="zh-CN" altLang="en-US" dirty="0"/>
            <a:t>文本分析</a:t>
          </a:r>
        </a:p>
      </dgm:t>
    </dgm:pt>
    <dgm:pt modelId="{9D0F7265-B34F-4345-864A-0A46275C629E}" type="parTrans" cxnId="{42BDDF96-0574-E147-BEBD-57FEAB7B2D61}">
      <dgm:prSet/>
      <dgm:spPr/>
      <dgm:t>
        <a:bodyPr/>
        <a:lstStyle/>
        <a:p>
          <a:endParaRPr lang="zh-CN" altLang="en-US"/>
        </a:p>
      </dgm:t>
    </dgm:pt>
    <dgm:pt modelId="{CE881428-7A05-F841-B4E0-BF7E1DDEEFF9}" type="sibTrans" cxnId="{42BDDF96-0574-E147-BEBD-57FEAB7B2D61}">
      <dgm:prSet/>
      <dgm:spPr/>
      <dgm:t>
        <a:bodyPr/>
        <a:lstStyle/>
        <a:p>
          <a:endParaRPr lang="zh-CN" altLang="en-US"/>
        </a:p>
      </dgm:t>
    </dgm:pt>
    <dgm:pt modelId="{A82678BB-F781-2C4F-AAC9-04CFD4DB88C9}">
      <dgm:prSet phldrT="[文本]"/>
      <dgm:spPr/>
      <dgm:t>
        <a:bodyPr/>
        <a:lstStyle/>
        <a:p>
          <a:r>
            <a:rPr lang="zh-CN" altLang="en-US" b="1" dirty="0">
              <a:solidFill>
                <a:srgbClr val="C00000"/>
              </a:solidFill>
            </a:rPr>
            <a:t>文本分类</a:t>
          </a:r>
        </a:p>
      </dgm:t>
    </dgm:pt>
    <dgm:pt modelId="{6FCCE503-66C3-8C42-AE4F-393FC9CBB764}" type="parTrans" cxnId="{CB43649C-FCAB-8646-8E37-5E81D0FFCFA3}">
      <dgm:prSet/>
      <dgm:spPr/>
      <dgm:t>
        <a:bodyPr/>
        <a:lstStyle/>
        <a:p>
          <a:endParaRPr lang="zh-CN" altLang="en-US"/>
        </a:p>
      </dgm:t>
    </dgm:pt>
    <dgm:pt modelId="{C7F9F490-953A-C445-A529-E15388A52E02}" type="sibTrans" cxnId="{CB43649C-FCAB-8646-8E37-5E81D0FFCFA3}">
      <dgm:prSet/>
      <dgm:spPr/>
      <dgm:t>
        <a:bodyPr/>
        <a:lstStyle/>
        <a:p>
          <a:endParaRPr lang="zh-CN" altLang="en-US"/>
        </a:p>
      </dgm:t>
    </dgm:pt>
    <dgm:pt modelId="{DD8FF1EA-B8DF-C743-BCCE-C58876BBA00E}">
      <dgm:prSet phldrT="[文本]"/>
      <dgm:spPr/>
      <dgm:t>
        <a:bodyPr/>
        <a:lstStyle/>
        <a:p>
          <a:r>
            <a:rPr lang="zh-CN" altLang="en-US" dirty="0"/>
            <a:t>文本检索</a:t>
          </a:r>
        </a:p>
      </dgm:t>
    </dgm:pt>
    <dgm:pt modelId="{5B95E0AE-FA35-7045-9D44-D3C872BA0C82}" type="parTrans" cxnId="{FA6E7569-D588-784D-9184-DAED66EBD88E}">
      <dgm:prSet/>
      <dgm:spPr/>
      <dgm:t>
        <a:bodyPr/>
        <a:lstStyle/>
        <a:p>
          <a:endParaRPr lang="zh-CN" altLang="en-US"/>
        </a:p>
      </dgm:t>
    </dgm:pt>
    <dgm:pt modelId="{AC204E78-EC04-6745-A22C-2ADF33008BC9}" type="sibTrans" cxnId="{FA6E7569-D588-784D-9184-DAED66EBD88E}">
      <dgm:prSet/>
      <dgm:spPr/>
      <dgm:t>
        <a:bodyPr/>
        <a:lstStyle/>
        <a:p>
          <a:endParaRPr lang="zh-CN" altLang="en-US"/>
        </a:p>
      </dgm:t>
    </dgm:pt>
    <dgm:pt modelId="{EED821C7-95DF-E641-97C2-133743204DB6}">
      <dgm:prSet phldrT="[文本]"/>
      <dgm:spPr/>
      <dgm:t>
        <a:bodyPr/>
        <a:lstStyle/>
        <a:p>
          <a:r>
            <a:rPr lang="zh-CN" altLang="en-US" dirty="0"/>
            <a:t>文本索引</a:t>
          </a:r>
        </a:p>
      </dgm:t>
    </dgm:pt>
    <dgm:pt modelId="{72966840-7996-834B-906C-CB84AED1F40C}" type="parTrans" cxnId="{E9A0EECF-605F-DF4A-963C-25FCB8546B7D}">
      <dgm:prSet/>
      <dgm:spPr/>
      <dgm:t>
        <a:bodyPr/>
        <a:lstStyle/>
        <a:p>
          <a:endParaRPr lang="zh-CN" altLang="en-US"/>
        </a:p>
      </dgm:t>
    </dgm:pt>
    <dgm:pt modelId="{04119EC4-1403-5D45-84B7-C76F36A9FC02}" type="sibTrans" cxnId="{E9A0EECF-605F-DF4A-963C-25FCB8546B7D}">
      <dgm:prSet/>
      <dgm:spPr/>
      <dgm:t>
        <a:bodyPr/>
        <a:lstStyle/>
        <a:p>
          <a:endParaRPr lang="zh-CN" altLang="en-US"/>
        </a:p>
      </dgm:t>
    </dgm:pt>
    <dgm:pt modelId="{06403A1A-0864-B447-B238-ED31EDF5001D}">
      <dgm:prSet phldrT="[文本]"/>
      <dgm:spPr/>
      <dgm:t>
        <a:bodyPr/>
        <a:lstStyle/>
        <a:p>
          <a:r>
            <a:rPr lang="zh-CN" altLang="en-US" dirty="0"/>
            <a:t>搜索排序</a:t>
          </a:r>
        </a:p>
      </dgm:t>
    </dgm:pt>
    <dgm:pt modelId="{3852C253-DB98-C04A-9BF7-0609DDA5E91B}" type="parTrans" cxnId="{00CF601F-1AE0-E247-AC30-E6C9840EA820}">
      <dgm:prSet/>
      <dgm:spPr/>
      <dgm:t>
        <a:bodyPr/>
        <a:lstStyle/>
        <a:p>
          <a:endParaRPr lang="zh-CN" altLang="en-US"/>
        </a:p>
      </dgm:t>
    </dgm:pt>
    <dgm:pt modelId="{E660A346-C36C-1848-B453-7FD3C7F63046}" type="sibTrans" cxnId="{00CF601F-1AE0-E247-AC30-E6C9840EA820}">
      <dgm:prSet/>
      <dgm:spPr/>
      <dgm:t>
        <a:bodyPr/>
        <a:lstStyle/>
        <a:p>
          <a:endParaRPr lang="zh-CN" altLang="en-US"/>
        </a:p>
      </dgm:t>
    </dgm:pt>
    <dgm:pt modelId="{2A1DD125-8E64-FB4E-B27D-6250CE552D84}">
      <dgm:prSet phldrT="[文本]"/>
      <dgm:spPr/>
      <dgm:t>
        <a:bodyPr/>
        <a:lstStyle/>
        <a:p>
          <a:r>
            <a:rPr lang="zh-CN" altLang="en-US" dirty="0"/>
            <a:t>文本表达</a:t>
          </a:r>
        </a:p>
      </dgm:t>
    </dgm:pt>
    <dgm:pt modelId="{E7E03099-E63D-BE46-8D39-86C1A0B448D5}" type="parTrans" cxnId="{3AC788BF-D988-0D4C-ADEF-965AC6FDA4FD}">
      <dgm:prSet/>
      <dgm:spPr/>
      <dgm:t>
        <a:bodyPr/>
        <a:lstStyle/>
        <a:p>
          <a:endParaRPr lang="zh-CN" altLang="en-US"/>
        </a:p>
      </dgm:t>
    </dgm:pt>
    <dgm:pt modelId="{1DB38D97-D14E-F14D-A6F9-71E603B4D1CC}" type="sibTrans" cxnId="{3AC788BF-D988-0D4C-ADEF-965AC6FDA4FD}">
      <dgm:prSet/>
      <dgm:spPr/>
      <dgm:t>
        <a:bodyPr/>
        <a:lstStyle/>
        <a:p>
          <a:endParaRPr lang="zh-CN" altLang="en-US"/>
        </a:p>
      </dgm:t>
    </dgm:pt>
    <dgm:pt modelId="{E5075839-91B5-7044-B058-6F21619ED097}" type="pres">
      <dgm:prSet presAssocID="{24659926-7688-1849-AE9C-599A9672BCBA}" presName="Name0" presStyleCnt="0">
        <dgm:presLayoutVars>
          <dgm:dir/>
          <dgm:animLvl val="lvl"/>
          <dgm:resizeHandles val="exact"/>
        </dgm:presLayoutVars>
      </dgm:prSet>
      <dgm:spPr/>
    </dgm:pt>
    <dgm:pt modelId="{F120307F-8B23-5B4D-B011-9FC75E4A583D}" type="pres">
      <dgm:prSet presAssocID="{24659926-7688-1849-AE9C-599A9672BCBA}" presName="tSp" presStyleCnt="0"/>
      <dgm:spPr/>
    </dgm:pt>
    <dgm:pt modelId="{4C39AE1B-49F7-384A-800E-0657AFE406BB}" type="pres">
      <dgm:prSet presAssocID="{24659926-7688-1849-AE9C-599A9672BCBA}" presName="bSp" presStyleCnt="0"/>
      <dgm:spPr/>
    </dgm:pt>
    <dgm:pt modelId="{1AA61AE4-B7D7-E344-9826-9D64F8849257}" type="pres">
      <dgm:prSet presAssocID="{24659926-7688-1849-AE9C-599A9672BCBA}" presName="process" presStyleCnt="0"/>
      <dgm:spPr/>
    </dgm:pt>
    <dgm:pt modelId="{03FF4FCA-E73F-0D4E-979A-37EEDAE8D6FB}" type="pres">
      <dgm:prSet presAssocID="{833B1DEE-7F72-9246-8FD8-BC852CE35CC9}" presName="composite1" presStyleCnt="0"/>
      <dgm:spPr/>
    </dgm:pt>
    <dgm:pt modelId="{2FFED8AC-39D2-C54C-AC92-80C7D2153AE4}" type="pres">
      <dgm:prSet presAssocID="{833B1DEE-7F72-9246-8FD8-BC852CE35CC9}" presName="dummyNode1" presStyleLbl="node1" presStyleIdx="0" presStyleCnt="4"/>
      <dgm:spPr/>
    </dgm:pt>
    <dgm:pt modelId="{A8110EEC-AD82-434C-9290-A27EF621883E}" type="pres">
      <dgm:prSet presAssocID="{833B1DEE-7F72-9246-8FD8-BC852CE35CC9}" presName="childNode1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217656A-0350-9442-A0D9-4712DFB72432}" type="pres">
      <dgm:prSet presAssocID="{833B1DEE-7F72-9246-8FD8-BC852CE35CC9}" presName="childNode1tx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3413BEC-7C9C-C04F-9631-99E62CA70244}" type="pres">
      <dgm:prSet presAssocID="{833B1DEE-7F72-9246-8FD8-BC852CE35CC9}" presName="parentNode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0F7F00A-30BA-B546-8E8A-FA8D4AE209E4}" type="pres">
      <dgm:prSet presAssocID="{833B1DEE-7F72-9246-8FD8-BC852CE35CC9}" presName="connSite1" presStyleCnt="0"/>
      <dgm:spPr/>
    </dgm:pt>
    <dgm:pt modelId="{379EEBE1-51F9-1646-B5B6-BC1E0819AB48}" type="pres">
      <dgm:prSet presAssocID="{FECCF492-001F-F240-9F6C-1978B4716F0F}" presName="Name9" presStyleLbl="sibTrans2D1" presStyleIdx="0" presStyleCnt="3"/>
      <dgm:spPr/>
      <dgm:t>
        <a:bodyPr/>
        <a:lstStyle/>
        <a:p>
          <a:endParaRPr lang="zh-CN" altLang="en-US"/>
        </a:p>
      </dgm:t>
    </dgm:pt>
    <dgm:pt modelId="{78EA44FF-EF89-8248-95B2-C80BB7EF8FA7}" type="pres">
      <dgm:prSet presAssocID="{0116DF6C-A155-4149-AB47-728336A47087}" presName="composite2" presStyleCnt="0"/>
      <dgm:spPr/>
    </dgm:pt>
    <dgm:pt modelId="{44D1863D-F201-074C-B74F-4981905D6149}" type="pres">
      <dgm:prSet presAssocID="{0116DF6C-A155-4149-AB47-728336A47087}" presName="dummyNode2" presStyleLbl="node1" presStyleIdx="0" presStyleCnt="4"/>
      <dgm:spPr/>
    </dgm:pt>
    <dgm:pt modelId="{A7B9A3F5-0CD8-9344-8718-5D9C8D970C21}" type="pres">
      <dgm:prSet presAssocID="{0116DF6C-A155-4149-AB47-728336A47087}" presName="childNode2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8DA2EE0-4142-7341-8D01-5F5CE72D9AD1}" type="pres">
      <dgm:prSet presAssocID="{0116DF6C-A155-4149-AB47-728336A47087}" presName="childNode2tx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E2ED394-5EF0-7445-9715-B775B3128571}" type="pres">
      <dgm:prSet presAssocID="{0116DF6C-A155-4149-AB47-728336A47087}" presName="parentNode2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79691C-E4BB-7A44-908C-05EAF3039001}" type="pres">
      <dgm:prSet presAssocID="{0116DF6C-A155-4149-AB47-728336A47087}" presName="connSite2" presStyleCnt="0"/>
      <dgm:spPr/>
    </dgm:pt>
    <dgm:pt modelId="{1037E3CE-7135-264D-82C3-7E2956D0F1DF}" type="pres">
      <dgm:prSet presAssocID="{F58BED02-63C3-E742-B7B0-4EAD27092D13}" presName="Name18" presStyleLbl="sibTrans2D1" presStyleIdx="1" presStyleCnt="3"/>
      <dgm:spPr/>
      <dgm:t>
        <a:bodyPr/>
        <a:lstStyle/>
        <a:p>
          <a:endParaRPr lang="zh-CN" altLang="en-US"/>
        </a:p>
      </dgm:t>
    </dgm:pt>
    <dgm:pt modelId="{3EF294AC-FB04-854B-8F3C-98E055F2836A}" type="pres">
      <dgm:prSet presAssocID="{D99DD0C5-2410-944D-82F5-76556657EC0A}" presName="composite1" presStyleCnt="0"/>
      <dgm:spPr/>
    </dgm:pt>
    <dgm:pt modelId="{4867D926-EA8D-0A4B-AD69-4BAB211159CB}" type="pres">
      <dgm:prSet presAssocID="{D99DD0C5-2410-944D-82F5-76556657EC0A}" presName="dummyNode1" presStyleLbl="node1" presStyleIdx="1" presStyleCnt="4"/>
      <dgm:spPr/>
    </dgm:pt>
    <dgm:pt modelId="{27FFE134-25C8-4844-9149-DC9D8EBE9B0B}" type="pres">
      <dgm:prSet presAssocID="{D99DD0C5-2410-944D-82F5-76556657EC0A}" presName="childNode1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49B987A-7BAE-914A-9001-15147BF265EA}" type="pres">
      <dgm:prSet presAssocID="{D99DD0C5-2410-944D-82F5-76556657EC0A}" presName="childNode1tx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30C239E-E5D6-BC44-ACAB-C2E8B0678885}" type="pres">
      <dgm:prSet presAssocID="{D99DD0C5-2410-944D-82F5-76556657EC0A}" presName="parentNode1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21B83D0-C799-214F-8B89-D398FD3F1748}" type="pres">
      <dgm:prSet presAssocID="{D99DD0C5-2410-944D-82F5-76556657EC0A}" presName="connSite1" presStyleCnt="0"/>
      <dgm:spPr/>
    </dgm:pt>
    <dgm:pt modelId="{40716FB7-70DF-F447-9B02-C6F0E2E3363B}" type="pres">
      <dgm:prSet presAssocID="{CE881428-7A05-F841-B4E0-BF7E1DDEEFF9}" presName="Name9" presStyleLbl="sibTrans2D1" presStyleIdx="2" presStyleCnt="3"/>
      <dgm:spPr/>
      <dgm:t>
        <a:bodyPr/>
        <a:lstStyle/>
        <a:p>
          <a:endParaRPr lang="zh-CN" altLang="en-US"/>
        </a:p>
      </dgm:t>
    </dgm:pt>
    <dgm:pt modelId="{341D3FDF-8E0F-E74D-A6DE-D35BEB89FEBF}" type="pres">
      <dgm:prSet presAssocID="{DD8FF1EA-B8DF-C743-BCCE-C58876BBA00E}" presName="composite2" presStyleCnt="0"/>
      <dgm:spPr/>
    </dgm:pt>
    <dgm:pt modelId="{BEDE2A24-B59C-9444-8C14-B09AFB77DAB3}" type="pres">
      <dgm:prSet presAssocID="{DD8FF1EA-B8DF-C743-BCCE-C58876BBA00E}" presName="dummyNode2" presStyleLbl="node1" presStyleIdx="2" presStyleCnt="4"/>
      <dgm:spPr/>
    </dgm:pt>
    <dgm:pt modelId="{C36CB93B-7954-874E-B46F-76B89349002E}" type="pres">
      <dgm:prSet presAssocID="{DD8FF1EA-B8DF-C743-BCCE-C58876BBA00E}" presName="childNode2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71B5DB-4FAC-0D4F-B637-0B01D1DAF4EE}" type="pres">
      <dgm:prSet presAssocID="{DD8FF1EA-B8DF-C743-BCCE-C58876BBA00E}" presName="childNode2tx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0F4225C-8C02-4340-AB5D-6F00F902940B}" type="pres">
      <dgm:prSet presAssocID="{DD8FF1EA-B8DF-C743-BCCE-C58876BBA00E}" presName="parentNode2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5D8C511-A90B-CE47-932B-BA773FA5548C}" type="pres">
      <dgm:prSet presAssocID="{DD8FF1EA-B8DF-C743-BCCE-C58876BBA00E}" presName="connSite2" presStyleCnt="0"/>
      <dgm:spPr/>
    </dgm:pt>
  </dgm:ptLst>
  <dgm:cxnLst>
    <dgm:cxn modelId="{72FA1138-1A66-644B-884B-4F86679A7CE1}" type="presOf" srcId="{FA07C8EC-F731-FF48-B519-A31843CA3717}" destId="{A8110EEC-AD82-434C-9290-A27EF621883E}" srcOrd="0" destOrd="1" presId="urn:microsoft.com/office/officeart/2005/8/layout/hProcess4"/>
    <dgm:cxn modelId="{7E59E897-608F-3A47-9B7A-4205BE11696A}" srcId="{24659926-7688-1849-AE9C-599A9672BCBA}" destId="{833B1DEE-7F72-9246-8FD8-BC852CE35CC9}" srcOrd="0" destOrd="0" parTransId="{B978D1CD-A1DA-CF46-8621-67B8D60750F1}" sibTransId="{FECCF492-001F-F240-9F6C-1978B4716F0F}"/>
    <dgm:cxn modelId="{B59ED324-E44A-3843-B173-30AC1CC82846}" type="presOf" srcId="{FA07C8EC-F731-FF48-B519-A31843CA3717}" destId="{C217656A-0350-9442-A0D9-4712DFB72432}" srcOrd="1" destOrd="1" presId="urn:microsoft.com/office/officeart/2005/8/layout/hProcess4"/>
    <dgm:cxn modelId="{AC02FE71-DCF5-AF41-A6A6-B4E869CA6361}" type="presOf" srcId="{D99DD0C5-2410-944D-82F5-76556657EC0A}" destId="{B30C239E-E5D6-BC44-ACAB-C2E8B0678885}" srcOrd="0" destOrd="0" presId="urn:microsoft.com/office/officeart/2005/8/layout/hProcess4"/>
    <dgm:cxn modelId="{3AC788BF-D988-0D4C-ADEF-965AC6FDA4FD}" srcId="{D99DD0C5-2410-944D-82F5-76556657EC0A}" destId="{2A1DD125-8E64-FB4E-B27D-6250CE552D84}" srcOrd="0" destOrd="0" parTransId="{E7E03099-E63D-BE46-8D39-86C1A0B448D5}" sibTransId="{1DB38D97-D14E-F14D-A6F9-71E603B4D1CC}"/>
    <dgm:cxn modelId="{CB43649C-FCAB-8646-8E37-5E81D0FFCFA3}" srcId="{D99DD0C5-2410-944D-82F5-76556657EC0A}" destId="{A82678BB-F781-2C4F-AAC9-04CFD4DB88C9}" srcOrd="1" destOrd="0" parTransId="{6FCCE503-66C3-8C42-AE4F-393FC9CBB764}" sibTransId="{C7F9F490-953A-C445-A529-E15388A52E02}"/>
    <dgm:cxn modelId="{61D4FECD-9B03-7D4D-A8DE-8A14D55F351A}" type="presOf" srcId="{CE881428-7A05-F841-B4E0-BF7E1DDEEFF9}" destId="{40716FB7-70DF-F447-9B02-C6F0E2E3363B}" srcOrd="0" destOrd="0" presId="urn:microsoft.com/office/officeart/2005/8/layout/hProcess4"/>
    <dgm:cxn modelId="{553872ED-4CB2-9846-81C0-D259947A1C48}" type="presOf" srcId="{06403A1A-0864-B447-B238-ED31EDF5001D}" destId="{C36CB93B-7954-874E-B46F-76B89349002E}" srcOrd="0" destOrd="1" presId="urn:microsoft.com/office/officeart/2005/8/layout/hProcess4"/>
    <dgm:cxn modelId="{FD2C5896-AAB5-D644-8D7C-FF7F707545CD}" type="presOf" srcId="{A82678BB-F781-2C4F-AAC9-04CFD4DB88C9}" destId="{27FFE134-25C8-4844-9149-DC9D8EBE9B0B}" srcOrd="0" destOrd="1" presId="urn:microsoft.com/office/officeart/2005/8/layout/hProcess4"/>
    <dgm:cxn modelId="{8D66C8A9-94F3-D541-BD42-206CC08BD6F0}" type="presOf" srcId="{24659926-7688-1849-AE9C-599A9672BCBA}" destId="{E5075839-91B5-7044-B058-6F21619ED097}" srcOrd="0" destOrd="0" presId="urn:microsoft.com/office/officeart/2005/8/layout/hProcess4"/>
    <dgm:cxn modelId="{D78D8B89-CB60-7D4A-9B04-81E6DEE4B0DA}" type="presOf" srcId="{DD8FF1EA-B8DF-C743-BCCE-C58876BBA00E}" destId="{C0F4225C-8C02-4340-AB5D-6F00F902940B}" srcOrd="0" destOrd="0" presId="urn:microsoft.com/office/officeart/2005/8/layout/hProcess4"/>
    <dgm:cxn modelId="{BFD23F74-BF81-EB4E-B16B-1937F5119B6C}" type="presOf" srcId="{FECCF492-001F-F240-9F6C-1978B4716F0F}" destId="{379EEBE1-51F9-1646-B5B6-BC1E0819AB48}" srcOrd="0" destOrd="0" presId="urn:microsoft.com/office/officeart/2005/8/layout/hProcess4"/>
    <dgm:cxn modelId="{00CF601F-1AE0-E247-AC30-E6C9840EA820}" srcId="{DD8FF1EA-B8DF-C743-BCCE-C58876BBA00E}" destId="{06403A1A-0864-B447-B238-ED31EDF5001D}" srcOrd="1" destOrd="0" parTransId="{3852C253-DB98-C04A-9BF7-0609DDA5E91B}" sibTransId="{E660A346-C36C-1848-B453-7FD3C7F63046}"/>
    <dgm:cxn modelId="{3437A7AE-A498-D740-98BD-C18EF7E219F4}" type="presOf" srcId="{B651ABBC-427E-5244-B07C-71F3C59F5E5E}" destId="{A7B9A3F5-0CD8-9344-8718-5D9C8D970C21}" srcOrd="0" destOrd="0" presId="urn:microsoft.com/office/officeart/2005/8/layout/hProcess4"/>
    <dgm:cxn modelId="{42BDDF96-0574-E147-BEBD-57FEAB7B2D61}" srcId="{24659926-7688-1849-AE9C-599A9672BCBA}" destId="{D99DD0C5-2410-944D-82F5-76556657EC0A}" srcOrd="2" destOrd="0" parTransId="{9D0F7265-B34F-4345-864A-0A46275C629E}" sibTransId="{CE881428-7A05-F841-B4E0-BF7E1DDEEFF9}"/>
    <dgm:cxn modelId="{C0637D56-2B14-C142-8796-ACA1A5F5D482}" type="presOf" srcId="{2A1DD125-8E64-FB4E-B27D-6250CE552D84}" destId="{27FFE134-25C8-4844-9149-DC9D8EBE9B0B}" srcOrd="0" destOrd="0" presId="urn:microsoft.com/office/officeart/2005/8/layout/hProcess4"/>
    <dgm:cxn modelId="{011A07B0-6996-9342-9A51-09BFD4CC7C0E}" type="presOf" srcId="{A82678BB-F781-2C4F-AAC9-04CFD4DB88C9}" destId="{C49B987A-7BAE-914A-9001-15147BF265EA}" srcOrd="1" destOrd="1" presId="urn:microsoft.com/office/officeart/2005/8/layout/hProcess4"/>
    <dgm:cxn modelId="{B5C36E08-D695-9345-9C36-CE693A9AD70A}" srcId="{833B1DEE-7F72-9246-8FD8-BC852CE35CC9}" destId="{FA07C8EC-F731-FF48-B519-A31843CA3717}" srcOrd="1" destOrd="0" parTransId="{0F0F9BC9-54F7-D842-A559-82D3B7AD4653}" sibTransId="{BA34FC4C-05F2-D349-8146-3005C5F27100}"/>
    <dgm:cxn modelId="{406BEE41-4D98-7A49-A57A-144280E7521C}" srcId="{0116DF6C-A155-4149-AB47-728336A47087}" destId="{B651ABBC-427E-5244-B07C-71F3C59F5E5E}" srcOrd="0" destOrd="0" parTransId="{B7A4B335-173A-C14C-8C18-9E5745719133}" sibTransId="{2785AB89-E3E7-A744-A12B-1CC92E99D52E}"/>
    <dgm:cxn modelId="{02B1DB7C-0E42-F742-BCC7-454497065DFD}" type="presOf" srcId="{06403A1A-0864-B447-B238-ED31EDF5001D}" destId="{F171B5DB-4FAC-0D4F-B637-0B01D1DAF4EE}" srcOrd="1" destOrd="1" presId="urn:microsoft.com/office/officeart/2005/8/layout/hProcess4"/>
    <dgm:cxn modelId="{E9A0EECF-605F-DF4A-963C-25FCB8546B7D}" srcId="{DD8FF1EA-B8DF-C743-BCCE-C58876BBA00E}" destId="{EED821C7-95DF-E641-97C2-133743204DB6}" srcOrd="0" destOrd="0" parTransId="{72966840-7996-834B-906C-CB84AED1F40C}" sibTransId="{04119EC4-1403-5D45-84B7-C76F36A9FC02}"/>
    <dgm:cxn modelId="{89579BFB-2A64-AF44-963C-643544F28242}" type="presOf" srcId="{B651ABBC-427E-5244-B07C-71F3C59F5E5E}" destId="{08DA2EE0-4142-7341-8D01-5F5CE72D9AD1}" srcOrd="1" destOrd="0" presId="urn:microsoft.com/office/officeart/2005/8/layout/hProcess4"/>
    <dgm:cxn modelId="{9EB24DE3-0223-B647-A460-942A6707FB87}" type="presOf" srcId="{833B1DEE-7F72-9246-8FD8-BC852CE35CC9}" destId="{E3413BEC-7C9C-C04F-9631-99E62CA70244}" srcOrd="0" destOrd="0" presId="urn:microsoft.com/office/officeart/2005/8/layout/hProcess4"/>
    <dgm:cxn modelId="{740EAB13-A4E2-6E42-8C00-055AD3DB6845}" srcId="{833B1DEE-7F72-9246-8FD8-BC852CE35CC9}" destId="{44500AF1-8EBA-0B4B-9D51-E060F41D95BD}" srcOrd="0" destOrd="0" parTransId="{44B111CD-4AC1-524E-B6BC-766A95B9414C}" sibTransId="{C82898E2-8FEC-0843-BC38-A0C16AC7CE04}"/>
    <dgm:cxn modelId="{E32D8CD7-53FA-B540-A333-CBE485CB0A24}" type="presOf" srcId="{44500AF1-8EBA-0B4B-9D51-E060F41D95BD}" destId="{A8110EEC-AD82-434C-9290-A27EF621883E}" srcOrd="0" destOrd="0" presId="urn:microsoft.com/office/officeart/2005/8/layout/hProcess4"/>
    <dgm:cxn modelId="{469C8430-8E0A-C947-92CF-C0601B462A82}" type="presOf" srcId="{2A1DD125-8E64-FB4E-B27D-6250CE552D84}" destId="{C49B987A-7BAE-914A-9001-15147BF265EA}" srcOrd="1" destOrd="0" presId="urn:microsoft.com/office/officeart/2005/8/layout/hProcess4"/>
    <dgm:cxn modelId="{B807E2A4-D727-1347-9F12-32B8EB59CF7A}" type="presOf" srcId="{44500AF1-8EBA-0B4B-9D51-E060F41D95BD}" destId="{C217656A-0350-9442-A0D9-4712DFB72432}" srcOrd="1" destOrd="0" presId="urn:microsoft.com/office/officeart/2005/8/layout/hProcess4"/>
    <dgm:cxn modelId="{9A771967-9785-E341-98C2-69E73874EB47}" type="presOf" srcId="{EED821C7-95DF-E641-97C2-133743204DB6}" destId="{F171B5DB-4FAC-0D4F-B637-0B01D1DAF4EE}" srcOrd="1" destOrd="0" presId="urn:microsoft.com/office/officeart/2005/8/layout/hProcess4"/>
    <dgm:cxn modelId="{4B8A84DA-1DC5-0F4A-965D-02899D16F0BC}" srcId="{24659926-7688-1849-AE9C-599A9672BCBA}" destId="{0116DF6C-A155-4149-AB47-728336A47087}" srcOrd="1" destOrd="0" parTransId="{65CDC210-3BB7-B540-A018-68179870C284}" sibTransId="{F58BED02-63C3-E742-B7B0-4EAD27092D13}"/>
    <dgm:cxn modelId="{FA6E7569-D588-784D-9184-DAED66EBD88E}" srcId="{24659926-7688-1849-AE9C-599A9672BCBA}" destId="{DD8FF1EA-B8DF-C743-BCCE-C58876BBA00E}" srcOrd="3" destOrd="0" parTransId="{5B95E0AE-FA35-7045-9D44-D3C872BA0C82}" sibTransId="{AC204E78-EC04-6745-A22C-2ADF33008BC9}"/>
    <dgm:cxn modelId="{41D82BED-BC4D-0942-B3CD-2C485A31D466}" type="presOf" srcId="{F58BED02-63C3-E742-B7B0-4EAD27092D13}" destId="{1037E3CE-7135-264D-82C3-7E2956D0F1DF}" srcOrd="0" destOrd="0" presId="urn:microsoft.com/office/officeart/2005/8/layout/hProcess4"/>
    <dgm:cxn modelId="{34A3EA4D-379E-6E41-B5F3-E5FF663A3CBF}" type="presOf" srcId="{0116DF6C-A155-4149-AB47-728336A47087}" destId="{3E2ED394-5EF0-7445-9715-B775B3128571}" srcOrd="0" destOrd="0" presId="urn:microsoft.com/office/officeart/2005/8/layout/hProcess4"/>
    <dgm:cxn modelId="{D13F1E94-98CA-C540-B2B3-6E4514B7042A}" type="presOf" srcId="{EED821C7-95DF-E641-97C2-133743204DB6}" destId="{C36CB93B-7954-874E-B46F-76B89349002E}" srcOrd="0" destOrd="0" presId="urn:microsoft.com/office/officeart/2005/8/layout/hProcess4"/>
    <dgm:cxn modelId="{3C489B29-1330-B645-ACD8-0A93C67D62D8}" type="presParOf" srcId="{E5075839-91B5-7044-B058-6F21619ED097}" destId="{F120307F-8B23-5B4D-B011-9FC75E4A583D}" srcOrd="0" destOrd="0" presId="urn:microsoft.com/office/officeart/2005/8/layout/hProcess4"/>
    <dgm:cxn modelId="{DD19F846-C635-2741-92C0-530CFB2F25D7}" type="presParOf" srcId="{E5075839-91B5-7044-B058-6F21619ED097}" destId="{4C39AE1B-49F7-384A-800E-0657AFE406BB}" srcOrd="1" destOrd="0" presId="urn:microsoft.com/office/officeart/2005/8/layout/hProcess4"/>
    <dgm:cxn modelId="{DF0F93AA-01C4-EB4F-BCD3-45682B889ECC}" type="presParOf" srcId="{E5075839-91B5-7044-B058-6F21619ED097}" destId="{1AA61AE4-B7D7-E344-9826-9D64F8849257}" srcOrd="2" destOrd="0" presId="urn:microsoft.com/office/officeart/2005/8/layout/hProcess4"/>
    <dgm:cxn modelId="{CCB7E177-7CEC-854A-AF62-481291037EDD}" type="presParOf" srcId="{1AA61AE4-B7D7-E344-9826-9D64F8849257}" destId="{03FF4FCA-E73F-0D4E-979A-37EEDAE8D6FB}" srcOrd="0" destOrd="0" presId="urn:microsoft.com/office/officeart/2005/8/layout/hProcess4"/>
    <dgm:cxn modelId="{9057F65B-6365-9441-AA2A-A1B204F230D1}" type="presParOf" srcId="{03FF4FCA-E73F-0D4E-979A-37EEDAE8D6FB}" destId="{2FFED8AC-39D2-C54C-AC92-80C7D2153AE4}" srcOrd="0" destOrd="0" presId="urn:microsoft.com/office/officeart/2005/8/layout/hProcess4"/>
    <dgm:cxn modelId="{6CC1B13F-4BAD-B549-ABED-AB8C60718D0B}" type="presParOf" srcId="{03FF4FCA-E73F-0D4E-979A-37EEDAE8D6FB}" destId="{A8110EEC-AD82-434C-9290-A27EF621883E}" srcOrd="1" destOrd="0" presId="urn:microsoft.com/office/officeart/2005/8/layout/hProcess4"/>
    <dgm:cxn modelId="{93B6FC2B-5369-6442-BFD1-75010503F2BF}" type="presParOf" srcId="{03FF4FCA-E73F-0D4E-979A-37EEDAE8D6FB}" destId="{C217656A-0350-9442-A0D9-4712DFB72432}" srcOrd="2" destOrd="0" presId="urn:microsoft.com/office/officeart/2005/8/layout/hProcess4"/>
    <dgm:cxn modelId="{28CA183D-866F-8549-8B0E-63E2F53B4C0B}" type="presParOf" srcId="{03FF4FCA-E73F-0D4E-979A-37EEDAE8D6FB}" destId="{E3413BEC-7C9C-C04F-9631-99E62CA70244}" srcOrd="3" destOrd="0" presId="urn:microsoft.com/office/officeart/2005/8/layout/hProcess4"/>
    <dgm:cxn modelId="{DACC1296-51BA-D34F-AC6B-7CC4E81EA37B}" type="presParOf" srcId="{03FF4FCA-E73F-0D4E-979A-37EEDAE8D6FB}" destId="{E0F7F00A-30BA-B546-8E8A-FA8D4AE209E4}" srcOrd="4" destOrd="0" presId="urn:microsoft.com/office/officeart/2005/8/layout/hProcess4"/>
    <dgm:cxn modelId="{A403014E-F83E-2846-A88E-F12A7A7DD3EB}" type="presParOf" srcId="{1AA61AE4-B7D7-E344-9826-9D64F8849257}" destId="{379EEBE1-51F9-1646-B5B6-BC1E0819AB48}" srcOrd="1" destOrd="0" presId="urn:microsoft.com/office/officeart/2005/8/layout/hProcess4"/>
    <dgm:cxn modelId="{B589873E-406F-F949-BD2B-AF567731A91F}" type="presParOf" srcId="{1AA61AE4-B7D7-E344-9826-9D64F8849257}" destId="{78EA44FF-EF89-8248-95B2-C80BB7EF8FA7}" srcOrd="2" destOrd="0" presId="urn:microsoft.com/office/officeart/2005/8/layout/hProcess4"/>
    <dgm:cxn modelId="{62BF2648-4AF0-EE4E-8CBD-0CC5EB414FE8}" type="presParOf" srcId="{78EA44FF-EF89-8248-95B2-C80BB7EF8FA7}" destId="{44D1863D-F201-074C-B74F-4981905D6149}" srcOrd="0" destOrd="0" presId="urn:microsoft.com/office/officeart/2005/8/layout/hProcess4"/>
    <dgm:cxn modelId="{E1641178-B938-E945-944E-E2C00A883CB3}" type="presParOf" srcId="{78EA44FF-EF89-8248-95B2-C80BB7EF8FA7}" destId="{A7B9A3F5-0CD8-9344-8718-5D9C8D970C21}" srcOrd="1" destOrd="0" presId="urn:microsoft.com/office/officeart/2005/8/layout/hProcess4"/>
    <dgm:cxn modelId="{C6A71BE3-162E-9D45-B890-534E6F9AB66B}" type="presParOf" srcId="{78EA44FF-EF89-8248-95B2-C80BB7EF8FA7}" destId="{08DA2EE0-4142-7341-8D01-5F5CE72D9AD1}" srcOrd="2" destOrd="0" presId="urn:microsoft.com/office/officeart/2005/8/layout/hProcess4"/>
    <dgm:cxn modelId="{00C6D920-EC91-E442-A4B1-3273FFCE07AE}" type="presParOf" srcId="{78EA44FF-EF89-8248-95B2-C80BB7EF8FA7}" destId="{3E2ED394-5EF0-7445-9715-B775B3128571}" srcOrd="3" destOrd="0" presId="urn:microsoft.com/office/officeart/2005/8/layout/hProcess4"/>
    <dgm:cxn modelId="{68F5E478-842B-8F45-98DA-370FA441CFCC}" type="presParOf" srcId="{78EA44FF-EF89-8248-95B2-C80BB7EF8FA7}" destId="{5179691C-E4BB-7A44-908C-05EAF3039001}" srcOrd="4" destOrd="0" presId="urn:microsoft.com/office/officeart/2005/8/layout/hProcess4"/>
    <dgm:cxn modelId="{46B6B53B-2447-6746-95A3-D33658BEA372}" type="presParOf" srcId="{1AA61AE4-B7D7-E344-9826-9D64F8849257}" destId="{1037E3CE-7135-264D-82C3-7E2956D0F1DF}" srcOrd="3" destOrd="0" presId="urn:microsoft.com/office/officeart/2005/8/layout/hProcess4"/>
    <dgm:cxn modelId="{1CA9CECE-D5C6-D64F-BF60-6F2D118E445D}" type="presParOf" srcId="{1AA61AE4-B7D7-E344-9826-9D64F8849257}" destId="{3EF294AC-FB04-854B-8F3C-98E055F2836A}" srcOrd="4" destOrd="0" presId="urn:microsoft.com/office/officeart/2005/8/layout/hProcess4"/>
    <dgm:cxn modelId="{46C164AC-C08B-264A-AA7C-4E8C518ABFEB}" type="presParOf" srcId="{3EF294AC-FB04-854B-8F3C-98E055F2836A}" destId="{4867D926-EA8D-0A4B-AD69-4BAB211159CB}" srcOrd="0" destOrd="0" presId="urn:microsoft.com/office/officeart/2005/8/layout/hProcess4"/>
    <dgm:cxn modelId="{DBB9740F-E174-B74A-AEC6-C9D59F79B167}" type="presParOf" srcId="{3EF294AC-FB04-854B-8F3C-98E055F2836A}" destId="{27FFE134-25C8-4844-9149-DC9D8EBE9B0B}" srcOrd="1" destOrd="0" presId="urn:microsoft.com/office/officeart/2005/8/layout/hProcess4"/>
    <dgm:cxn modelId="{F7DF9C9A-F302-A54C-848E-946E69E573F4}" type="presParOf" srcId="{3EF294AC-FB04-854B-8F3C-98E055F2836A}" destId="{C49B987A-7BAE-914A-9001-15147BF265EA}" srcOrd="2" destOrd="0" presId="urn:microsoft.com/office/officeart/2005/8/layout/hProcess4"/>
    <dgm:cxn modelId="{CB0E142F-C4E7-9046-A6C7-49F3B4933F43}" type="presParOf" srcId="{3EF294AC-FB04-854B-8F3C-98E055F2836A}" destId="{B30C239E-E5D6-BC44-ACAB-C2E8B0678885}" srcOrd="3" destOrd="0" presId="urn:microsoft.com/office/officeart/2005/8/layout/hProcess4"/>
    <dgm:cxn modelId="{0D5882D2-EFA7-5642-8D1A-885BA7CED3B6}" type="presParOf" srcId="{3EF294AC-FB04-854B-8F3C-98E055F2836A}" destId="{621B83D0-C799-214F-8B89-D398FD3F1748}" srcOrd="4" destOrd="0" presId="urn:microsoft.com/office/officeart/2005/8/layout/hProcess4"/>
    <dgm:cxn modelId="{603F939B-545D-CE42-8126-CBA339E15553}" type="presParOf" srcId="{1AA61AE4-B7D7-E344-9826-9D64F8849257}" destId="{40716FB7-70DF-F447-9B02-C6F0E2E3363B}" srcOrd="5" destOrd="0" presId="urn:microsoft.com/office/officeart/2005/8/layout/hProcess4"/>
    <dgm:cxn modelId="{B11A9ECE-4143-E148-9DB7-D523C7F3BB0A}" type="presParOf" srcId="{1AA61AE4-B7D7-E344-9826-9D64F8849257}" destId="{341D3FDF-8E0F-E74D-A6DE-D35BEB89FEBF}" srcOrd="6" destOrd="0" presId="urn:microsoft.com/office/officeart/2005/8/layout/hProcess4"/>
    <dgm:cxn modelId="{52595533-068B-594A-93AF-44B6845948D8}" type="presParOf" srcId="{341D3FDF-8E0F-E74D-A6DE-D35BEB89FEBF}" destId="{BEDE2A24-B59C-9444-8C14-B09AFB77DAB3}" srcOrd="0" destOrd="0" presId="urn:microsoft.com/office/officeart/2005/8/layout/hProcess4"/>
    <dgm:cxn modelId="{F4372DE5-DBB1-604E-A5A7-D206B7B5A4C5}" type="presParOf" srcId="{341D3FDF-8E0F-E74D-A6DE-D35BEB89FEBF}" destId="{C36CB93B-7954-874E-B46F-76B89349002E}" srcOrd="1" destOrd="0" presId="urn:microsoft.com/office/officeart/2005/8/layout/hProcess4"/>
    <dgm:cxn modelId="{6C339C4E-8180-DA47-8576-B2E798226CC4}" type="presParOf" srcId="{341D3FDF-8E0F-E74D-A6DE-D35BEB89FEBF}" destId="{F171B5DB-4FAC-0D4F-B637-0B01D1DAF4EE}" srcOrd="2" destOrd="0" presId="urn:microsoft.com/office/officeart/2005/8/layout/hProcess4"/>
    <dgm:cxn modelId="{B0747E28-2C85-284B-B3C1-5CAA1694CCCA}" type="presParOf" srcId="{341D3FDF-8E0F-E74D-A6DE-D35BEB89FEBF}" destId="{C0F4225C-8C02-4340-AB5D-6F00F902940B}" srcOrd="3" destOrd="0" presId="urn:microsoft.com/office/officeart/2005/8/layout/hProcess4"/>
    <dgm:cxn modelId="{E0F0A43B-E219-6843-B9A4-C5D45FBF40B4}" type="presParOf" srcId="{341D3FDF-8E0F-E74D-A6DE-D35BEB89FEBF}" destId="{B5D8C511-A90B-CE47-932B-BA773FA5548C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110EEC-AD82-434C-9290-A27EF621883E}">
      <dsp:nvSpPr>
        <dsp:cNvPr id="0" name=""/>
        <dsp:cNvSpPr/>
      </dsp:nvSpPr>
      <dsp:spPr>
        <a:xfrm>
          <a:off x="3521" y="1286522"/>
          <a:ext cx="1653698" cy="13639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kern="1200" dirty="0"/>
            <a:t>网页抓取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kern="1200" dirty="0"/>
            <a:t>网页解析</a:t>
          </a:r>
        </a:p>
      </dsp:txBody>
      <dsp:txXfrm>
        <a:off x="34909" y="1317910"/>
        <a:ext cx="1590922" cy="1008903"/>
      </dsp:txXfrm>
    </dsp:sp>
    <dsp:sp modelId="{379EEBE1-51F9-1646-B5B6-BC1E0819AB48}">
      <dsp:nvSpPr>
        <dsp:cNvPr id="0" name=""/>
        <dsp:cNvSpPr/>
      </dsp:nvSpPr>
      <dsp:spPr>
        <a:xfrm>
          <a:off x="927716" y="1592912"/>
          <a:ext cx="1850994" cy="1850994"/>
        </a:xfrm>
        <a:prstGeom prst="leftCircularArrow">
          <a:avLst>
            <a:gd name="adj1" fmla="val 3301"/>
            <a:gd name="adj2" fmla="val 407599"/>
            <a:gd name="adj3" fmla="val 2183110"/>
            <a:gd name="adj4" fmla="val 9024489"/>
            <a:gd name="adj5" fmla="val 3851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413BEC-7C9C-C04F-9631-99E62CA70244}">
      <dsp:nvSpPr>
        <dsp:cNvPr id="0" name=""/>
        <dsp:cNvSpPr/>
      </dsp:nvSpPr>
      <dsp:spPr>
        <a:xfrm>
          <a:off x="371009" y="2358201"/>
          <a:ext cx="1469953" cy="58455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dirty="0"/>
            <a:t>数据获取</a:t>
          </a:r>
        </a:p>
      </dsp:txBody>
      <dsp:txXfrm>
        <a:off x="388130" y="2375322"/>
        <a:ext cx="1435711" cy="550310"/>
      </dsp:txXfrm>
    </dsp:sp>
    <dsp:sp modelId="{A7B9A3F5-0CD8-9344-8718-5D9C8D970C21}">
      <dsp:nvSpPr>
        <dsp:cNvPr id="0" name=""/>
        <dsp:cNvSpPr/>
      </dsp:nvSpPr>
      <dsp:spPr>
        <a:xfrm>
          <a:off x="2131892" y="1286522"/>
          <a:ext cx="1653698" cy="13639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kern="1200" dirty="0"/>
            <a:t>中文分词</a:t>
          </a:r>
        </a:p>
      </dsp:txBody>
      <dsp:txXfrm>
        <a:off x="2163280" y="1610186"/>
        <a:ext cx="1590922" cy="1008903"/>
      </dsp:txXfrm>
    </dsp:sp>
    <dsp:sp modelId="{1037E3CE-7135-264D-82C3-7E2956D0F1DF}">
      <dsp:nvSpPr>
        <dsp:cNvPr id="0" name=""/>
        <dsp:cNvSpPr/>
      </dsp:nvSpPr>
      <dsp:spPr>
        <a:xfrm>
          <a:off x="3042307" y="439612"/>
          <a:ext cx="2062300" cy="2062300"/>
        </a:xfrm>
        <a:prstGeom prst="circularArrow">
          <a:avLst>
            <a:gd name="adj1" fmla="val 2962"/>
            <a:gd name="adj2" fmla="val 362927"/>
            <a:gd name="adj3" fmla="val 19461562"/>
            <a:gd name="adj4" fmla="val 12575511"/>
            <a:gd name="adj5" fmla="val 3456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2ED394-5EF0-7445-9715-B775B3128571}">
      <dsp:nvSpPr>
        <dsp:cNvPr id="0" name=""/>
        <dsp:cNvSpPr/>
      </dsp:nvSpPr>
      <dsp:spPr>
        <a:xfrm>
          <a:off x="2499381" y="994246"/>
          <a:ext cx="1469953" cy="58455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dirty="0"/>
            <a:t>数据处理</a:t>
          </a:r>
        </a:p>
      </dsp:txBody>
      <dsp:txXfrm>
        <a:off x="2516502" y="1011367"/>
        <a:ext cx="1435711" cy="550310"/>
      </dsp:txXfrm>
    </dsp:sp>
    <dsp:sp modelId="{27FFE134-25C8-4844-9149-DC9D8EBE9B0B}">
      <dsp:nvSpPr>
        <dsp:cNvPr id="0" name=""/>
        <dsp:cNvSpPr/>
      </dsp:nvSpPr>
      <dsp:spPr>
        <a:xfrm>
          <a:off x="4260264" y="1286522"/>
          <a:ext cx="1653698" cy="13639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kern="1200" dirty="0"/>
            <a:t>文本表达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b="1" kern="1200" dirty="0">
              <a:solidFill>
                <a:srgbClr val="C00000"/>
              </a:solidFill>
            </a:rPr>
            <a:t>文本分类</a:t>
          </a:r>
        </a:p>
      </dsp:txBody>
      <dsp:txXfrm>
        <a:off x="4291652" y="1317910"/>
        <a:ext cx="1590922" cy="1008903"/>
      </dsp:txXfrm>
    </dsp:sp>
    <dsp:sp modelId="{40716FB7-70DF-F447-9B02-C6F0E2E3363B}">
      <dsp:nvSpPr>
        <dsp:cNvPr id="0" name=""/>
        <dsp:cNvSpPr/>
      </dsp:nvSpPr>
      <dsp:spPr>
        <a:xfrm>
          <a:off x="5184459" y="1592912"/>
          <a:ext cx="1850994" cy="1850994"/>
        </a:xfrm>
        <a:prstGeom prst="leftCircularArrow">
          <a:avLst>
            <a:gd name="adj1" fmla="val 3301"/>
            <a:gd name="adj2" fmla="val 407599"/>
            <a:gd name="adj3" fmla="val 2183110"/>
            <a:gd name="adj4" fmla="val 9024489"/>
            <a:gd name="adj5" fmla="val 3851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0C239E-E5D6-BC44-ACAB-C2E8B0678885}">
      <dsp:nvSpPr>
        <dsp:cNvPr id="0" name=""/>
        <dsp:cNvSpPr/>
      </dsp:nvSpPr>
      <dsp:spPr>
        <a:xfrm>
          <a:off x="4627753" y="2358201"/>
          <a:ext cx="1469953" cy="58455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dirty="0"/>
            <a:t>文本分析</a:t>
          </a:r>
        </a:p>
      </dsp:txBody>
      <dsp:txXfrm>
        <a:off x="4644874" y="2375322"/>
        <a:ext cx="1435711" cy="550310"/>
      </dsp:txXfrm>
    </dsp:sp>
    <dsp:sp modelId="{C36CB93B-7954-874E-B46F-76B89349002E}">
      <dsp:nvSpPr>
        <dsp:cNvPr id="0" name=""/>
        <dsp:cNvSpPr/>
      </dsp:nvSpPr>
      <dsp:spPr>
        <a:xfrm>
          <a:off x="6388636" y="1286522"/>
          <a:ext cx="1653698" cy="13639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kern="1200" dirty="0"/>
            <a:t>文本索引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kern="1200" dirty="0"/>
            <a:t>搜索排序</a:t>
          </a:r>
        </a:p>
      </dsp:txBody>
      <dsp:txXfrm>
        <a:off x="6420024" y="1610186"/>
        <a:ext cx="1590922" cy="1008903"/>
      </dsp:txXfrm>
    </dsp:sp>
    <dsp:sp modelId="{C0F4225C-8C02-4340-AB5D-6F00F902940B}">
      <dsp:nvSpPr>
        <dsp:cNvPr id="0" name=""/>
        <dsp:cNvSpPr/>
      </dsp:nvSpPr>
      <dsp:spPr>
        <a:xfrm>
          <a:off x="6756124" y="994246"/>
          <a:ext cx="1469953" cy="58455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dirty="0"/>
            <a:t>文本检索</a:t>
          </a:r>
        </a:p>
      </dsp:txBody>
      <dsp:txXfrm>
        <a:off x="6773245" y="1011367"/>
        <a:ext cx="1435711" cy="550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2021/11/2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202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8709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CF4CA7-7AAC-4C45-88E6-57EAF6DA16C9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11272"/>
      </p:ext>
    </p:extLst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65753"/>
      </p:ext>
    </p:extLst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47810"/>
      </p:ext>
    </p:extLst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9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6B1EA47-AA99-4F55-AEF3-3DA66267A0C2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470B42-93C0-4049-B9CB-A8EBAAC780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7429"/>
      </p:ext>
    </p:extLst>
  </p:cSld>
  <p:clrMapOvr>
    <a:masterClrMapping/>
  </p:clrMapOvr>
  <p:transition spd="slow">
    <p:cover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>
            <a:no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EDCEBCB-EE73-45D6-92CE-B2AE1D434CFB}"/>
              </a:ext>
            </a:extLst>
          </p:cNvPr>
          <p:cNvSpPr/>
          <p:nvPr userDrawn="1"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77444"/>
      </p:ext>
    </p:extLst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18166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50969"/>
      </p:ext>
    </p:extLst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61265"/>
      </p:ext>
    </p:extLst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43882"/>
      </p:ext>
    </p:extLst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12181"/>
      </p:ext>
    </p:extLst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82833"/>
      </p:ext>
    </p:extLst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44713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730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060450"/>
            <a:ext cx="8229600" cy="3534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</a:t>
            </a:r>
            <a:r>
              <a:rPr lang="zh-CN" altLang="en-US" dirty="0" smtClean="0"/>
              <a:t>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1F63DC-E866-4077-8215-C471E38E7305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FFCFCD4-6DCF-4A23-AD20-AF62BB293DA8}"/>
              </a:ext>
            </a:extLst>
          </p:cNvPr>
          <p:cNvSpPr/>
          <p:nvPr userDrawn="1"/>
        </p:nvSpPr>
        <p:spPr>
          <a:xfrm>
            <a:off x="0" y="4838441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EB133451-4163-4C06-B844-3C1EE95F8FCF}"/>
              </a:ext>
            </a:extLst>
          </p:cNvPr>
          <p:cNvSpPr txBox="1">
            <a:spLocks/>
          </p:cNvSpPr>
          <p:nvPr userDrawn="1"/>
        </p:nvSpPr>
        <p:spPr>
          <a:xfrm>
            <a:off x="8639175" y="4838441"/>
            <a:ext cx="457199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BEBC7A-FD02-486B-81B5-A845787C689C}" type="slidenum">
              <a:rPr lang="zh-CN" altLang="en-US" sz="1600" smtClean="0">
                <a:solidFill>
                  <a:schemeClr val="bg1">
                    <a:lumMod val="95000"/>
                  </a:schemeClr>
                </a:solidFill>
              </a:rPr>
              <a:pPr/>
              <a:t>‹#›</a:t>
            </a:fld>
            <a:endParaRPr lang="zh-CN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97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  <p:sldLayoutId id="2147483669" r:id="rId13"/>
  </p:sldLayoutIdLst>
  <p:transition spd="slow">
    <p:pull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mbria Math" panose="020405030504060302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jiqizhixin.com/articles/2018-10-29-26" TargetMode="External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nltk.org/nltk_data/" TargetMode="External"/><Relationship Id="rId2" Type="http://schemas.openxmlformats.org/officeDocument/2006/relationships/hyperlink" Target="https://pypi.douban.com/simpl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rwhisper/SpamMessage" TargetMode="External"/><Relationship Id="rId2" Type="http://schemas.openxmlformats.org/officeDocument/2006/relationships/hyperlink" Target="https://blog.csdn.net/qq_38525781/article/details/86599089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59145"/>
            <a:ext cx="9144000" cy="854123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文本分类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5941" y="158700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1057" y="27073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2349113" y="3309842"/>
            <a:ext cx="3919063" cy="4091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覃雄派</a:t>
            </a:r>
            <a:endParaRPr lang="mr-I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91"/>
          <p:cNvGrpSpPr>
            <a:grpSpLocks/>
          </p:cNvGrpSpPr>
          <p:nvPr/>
        </p:nvGrpSpPr>
        <p:grpSpPr bwMode="auto">
          <a:xfrm>
            <a:off x="1822357" y="3309841"/>
            <a:ext cx="390552" cy="616758"/>
            <a:chOff x="936" y="1480"/>
            <a:chExt cx="1589" cy="2510"/>
          </a:xfrm>
        </p:grpSpPr>
        <p:grpSp>
          <p:nvGrpSpPr>
            <p:cNvPr id="26" name="组合 33"/>
            <p:cNvGrpSpPr>
              <a:grpSpLocks/>
            </p:cNvGrpSpPr>
            <p:nvPr/>
          </p:nvGrpSpPr>
          <p:grpSpPr bwMode="auto">
            <a:xfrm>
              <a:off x="985" y="1583"/>
              <a:ext cx="1441" cy="2407"/>
              <a:chOff x="1754168" y="3653262"/>
              <a:chExt cx="1857599" cy="310781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196990" y="4093185"/>
                <a:ext cx="968886" cy="266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zh-CN" sz="2700">
                  <a:solidFill>
                    <a:srgbClr val="CA00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4"/>
            <p:cNvGrpSpPr>
              <a:grpSpLocks/>
            </p:cNvGrpSpPr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73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文本分类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案例：微博情感分析</a:t>
            </a:r>
            <a:endParaRPr lang="en-US" altLang="zh-CN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41070" y="1424940"/>
            <a:ext cx="6659880" cy="3054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smtClean="0"/>
              <a:t>如</a:t>
            </a:r>
            <a:r>
              <a:rPr lang="en-US" altLang="zh-CN" sz="1800" smtClean="0"/>
              <a:t>F</a:t>
            </a:r>
            <a:r>
              <a:rPr lang="zh-CN" altLang="en-US" sz="1800" smtClean="0"/>
              <a:t>对应新年，以高兴的情绪为主；</a:t>
            </a:r>
            <a:endParaRPr lang="en-US" altLang="zh-CN" sz="1800" smtClean="0"/>
          </a:p>
          <a:p>
            <a:r>
              <a:rPr lang="en-US" altLang="zh-CN" sz="1800" smtClean="0"/>
              <a:t>G</a:t>
            </a:r>
            <a:r>
              <a:rPr lang="zh-CN" altLang="en-US" sz="1800" smtClean="0"/>
              <a:t>，</a:t>
            </a:r>
            <a:r>
              <a:rPr lang="en-US" altLang="zh-CN" sz="1800" smtClean="0"/>
              <a:t>I</a:t>
            </a:r>
            <a:r>
              <a:rPr lang="zh-CN" altLang="en-US" sz="1800" smtClean="0"/>
              <a:t>对应春节，也以高兴的情绪为主；</a:t>
            </a:r>
            <a:endParaRPr lang="en-US" altLang="zh-CN" sz="1800" smtClean="0"/>
          </a:p>
          <a:p>
            <a:r>
              <a:rPr lang="en-US" altLang="zh-CN" sz="1800" smtClean="0"/>
              <a:t>A</a:t>
            </a:r>
            <a:r>
              <a:rPr lang="zh-CN" altLang="en-US" sz="1800" smtClean="0"/>
              <a:t>、</a:t>
            </a:r>
            <a:r>
              <a:rPr lang="en-US" altLang="zh-CN" sz="1800" smtClean="0"/>
              <a:t>D</a:t>
            </a:r>
            <a:r>
              <a:rPr lang="zh-CN" altLang="en-US" sz="1800" smtClean="0"/>
              <a:t>、</a:t>
            </a:r>
            <a:r>
              <a:rPr lang="en-US" altLang="zh-CN" sz="1800" smtClean="0"/>
              <a:t>E</a:t>
            </a:r>
            <a:r>
              <a:rPr lang="zh-CN" altLang="en-US" sz="1800" smtClean="0"/>
              <a:t>则对应动车事故，明显看到用户以低落悲伤的情感为主，同时愤怒的情绪比例也明显上长升至全年最高；</a:t>
            </a:r>
            <a:endParaRPr lang="en-US" altLang="zh-CN" sz="1800" smtClean="0"/>
          </a:p>
          <a:p>
            <a:r>
              <a:rPr lang="en-US" altLang="zh-CN" sz="1800" smtClean="0"/>
              <a:t>C</a:t>
            </a:r>
            <a:r>
              <a:rPr lang="zh-CN" altLang="en-US" sz="1800" smtClean="0"/>
              <a:t>、</a:t>
            </a:r>
            <a:r>
              <a:rPr lang="en-US" altLang="zh-CN" sz="1800" smtClean="0"/>
              <a:t>B</a:t>
            </a:r>
            <a:r>
              <a:rPr lang="zh-CN" altLang="en-US" sz="1800" smtClean="0"/>
              <a:t>和</a:t>
            </a:r>
            <a:r>
              <a:rPr lang="en-US" altLang="zh-CN" sz="1800" smtClean="0"/>
              <a:t>J</a:t>
            </a:r>
            <a:r>
              <a:rPr lang="zh-CN" altLang="en-US" sz="1800" smtClean="0"/>
              <a:t>对应日本</a:t>
            </a:r>
            <a:r>
              <a:rPr lang="en-US" altLang="zh-CN" sz="1800" smtClean="0"/>
              <a:t>3</a:t>
            </a:r>
            <a:r>
              <a:rPr lang="zh-CN" altLang="en-US" sz="1800" smtClean="0"/>
              <a:t>月份的地震，以低落的情绪为主，但对</a:t>
            </a:r>
            <a:r>
              <a:rPr lang="en-US" altLang="zh-CN" sz="1800" smtClean="0"/>
              <a:t>J</a:t>
            </a:r>
            <a:r>
              <a:rPr lang="zh-CN" altLang="en-US" sz="1800" smtClean="0"/>
              <a:t>点，即</a:t>
            </a:r>
            <a:r>
              <a:rPr lang="en-US" altLang="zh-CN" sz="1800" smtClean="0"/>
              <a:t>2011</a:t>
            </a:r>
            <a:r>
              <a:rPr lang="zh-CN" altLang="en-US" sz="1800" smtClean="0"/>
              <a:t>年</a:t>
            </a:r>
            <a:r>
              <a:rPr lang="en-US" altLang="zh-CN" sz="1800" smtClean="0"/>
              <a:t>03</a:t>
            </a:r>
            <a:r>
              <a:rPr lang="zh-CN" altLang="en-US" sz="1800" smtClean="0"/>
              <a:t>月</a:t>
            </a:r>
            <a:r>
              <a:rPr lang="en-US" altLang="zh-CN" sz="1800" smtClean="0"/>
              <a:t>17</a:t>
            </a:r>
            <a:r>
              <a:rPr lang="zh-CN" altLang="en-US" sz="1800" smtClean="0"/>
              <a:t>日，愤怒的情感比例突然增加，这与当时的盛传碘盐被污染、盐荒等谣言有关；</a:t>
            </a:r>
            <a:endParaRPr lang="en-US" altLang="zh-CN" sz="1800" smtClean="0"/>
          </a:p>
          <a:p>
            <a:r>
              <a:rPr lang="en-US" altLang="zh-CN" sz="1800" smtClean="0"/>
              <a:t>H</a:t>
            </a:r>
            <a:r>
              <a:rPr lang="zh-CN" altLang="en-US" sz="1800" smtClean="0"/>
              <a:t>对应苹果前</a:t>
            </a:r>
            <a:r>
              <a:rPr lang="en-US" altLang="zh-CN" sz="1800" smtClean="0"/>
              <a:t>CEO</a:t>
            </a:r>
            <a:r>
              <a:rPr lang="zh-CN" altLang="en-US" sz="1800" smtClean="0"/>
              <a:t>乔布斯逝世，以低落的情绪为主，但同时，愤怒的情绪比例极低，与前面的动车事件和碘盐谣言有明显的区别。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0140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情感分析</a:t>
            </a:r>
            <a:endParaRPr kumimoji="1" lang="en-US" altLang="zh-CN" dirty="0" smtClean="0"/>
          </a:p>
          <a:p>
            <a:r>
              <a:rPr kumimoji="1" lang="zh-CN" altLang="en-US" dirty="0" smtClean="0"/>
              <a:t>澄清一些认识</a:t>
            </a:r>
            <a:endParaRPr kumimoji="1" lang="en-US" altLang="zh-CN" dirty="0" smtClean="0"/>
          </a:p>
          <a:p>
            <a:r>
              <a:rPr lang="zh-CN" altLang="en-US" dirty="0"/>
              <a:t>情感分析是让计算机拥有人的情感吗</a:t>
            </a:r>
            <a:r>
              <a:rPr lang="zh-CN" altLang="en-US" dirty="0" smtClean="0"/>
              <a:t>？</a:t>
            </a:r>
            <a:r>
              <a:rPr kumimoji="1" lang="en-US" altLang="zh-CN" dirty="0" smtClean="0">
                <a:solidFill>
                  <a:srgbClr val="FF0000"/>
                </a:solidFill>
              </a:rPr>
              <a:t>NO!</a:t>
            </a:r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lang="zh-CN" altLang="en-US" dirty="0"/>
              <a:t>情感分析是让计算机超越人的情感吗</a:t>
            </a:r>
            <a:r>
              <a:rPr lang="zh-CN" altLang="en-US" dirty="0" smtClean="0"/>
              <a:t>？</a:t>
            </a:r>
            <a:r>
              <a:rPr kumimoji="1" lang="en-US" altLang="zh-CN" dirty="0">
                <a:solidFill>
                  <a:srgbClr val="FF0000"/>
                </a:solidFill>
              </a:rPr>
              <a:t> NO!</a:t>
            </a:r>
            <a:endParaRPr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lang="en-US" altLang="zh-CN" dirty="0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700" y="819150"/>
            <a:ext cx="1595589" cy="2033236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"/>
          <a:stretch/>
        </p:blipFill>
        <p:spPr>
          <a:xfrm>
            <a:off x="2540193" y="3257550"/>
            <a:ext cx="1521851" cy="15592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le 5"/>
          <p:cNvSpPr/>
          <p:nvPr/>
        </p:nvSpPr>
        <p:spPr>
          <a:xfrm>
            <a:off x="4748877" y="3485455"/>
            <a:ext cx="3030086" cy="13849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爱，只是一个字而已</a:t>
            </a:r>
          </a:p>
          <a:p>
            <a:r>
              <a:rPr lang="en-US" sz="12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但人类千秋和万代</a:t>
            </a:r>
          </a:p>
          <a:p>
            <a:r>
              <a:rPr lang="en-US" sz="12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不明白一直到现在</a:t>
            </a:r>
          </a:p>
          <a:p>
            <a:r>
              <a:rPr lang="en-US" sz="12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但 A.I.</a:t>
            </a:r>
          </a:p>
          <a:p>
            <a:r>
              <a:rPr lang="en-US" sz="1200" dirty="0" err="1" smtClean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能克服所有问题</a:t>
            </a:r>
            <a:endParaRPr lang="en-US" sz="1200" dirty="0" smtClean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endParaRPr lang="en-US" sz="1200" dirty="0" smtClean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r>
              <a:rPr lang="en-US" altLang="zh-CN" sz="12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 </a:t>
            </a:r>
            <a:r>
              <a:rPr lang="en-US" altLang="zh-CN" sz="1200" dirty="0" smtClean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      ——《</a:t>
            </a:r>
            <a:r>
              <a:rPr lang="en-US" altLang="zh-CN" sz="12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A.I.</a:t>
            </a:r>
            <a:r>
              <a:rPr lang="zh-CN" altLang="en-US" sz="12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爱</a:t>
            </a:r>
            <a:r>
              <a:rPr lang="en-US" altLang="zh-CN" sz="1200" dirty="0" smtClean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》</a:t>
            </a:r>
            <a:endParaRPr lang="en-US" sz="12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55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文本分类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列举文本分类</a:t>
            </a:r>
            <a:r>
              <a:rPr kumimoji="1" lang="zh-CN" altLang="en-US" dirty="0"/>
              <a:t>应用案例</a:t>
            </a:r>
            <a:endParaRPr kumimoji="1"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语言识别</a:t>
            </a:r>
            <a:r>
              <a:rPr lang="zh-CN" altLang="en-US" dirty="0"/>
              <a:t>（中文，英文，日文，</a:t>
            </a:r>
            <a:r>
              <a:rPr lang="en-US" altLang="zh-CN" dirty="0"/>
              <a:t>…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垃圾网页识别</a:t>
            </a:r>
            <a:r>
              <a:rPr lang="zh-CN" altLang="en-US" dirty="0"/>
              <a:t>（垃圾网页，正常网页）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情感识别</a:t>
            </a:r>
            <a:r>
              <a:rPr lang="zh-CN" altLang="en-US" dirty="0"/>
              <a:t>（正面、负面）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主页识别</a:t>
            </a:r>
            <a:r>
              <a:rPr lang="zh-CN" altLang="en-US" dirty="0"/>
              <a:t>（主页、一般网页）</a:t>
            </a:r>
            <a:endParaRPr lang="en-US" altLang="zh-CN" dirty="0"/>
          </a:p>
          <a:p>
            <a:pPr lvl="1"/>
            <a:r>
              <a:rPr lang="en-US" altLang="zh-CN" dirty="0" smtClean="0"/>
              <a:t>……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996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文本分类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sz="2200" dirty="0"/>
                  <a:t>文本分类的</a:t>
                </a:r>
                <a:r>
                  <a:rPr kumimoji="1" lang="zh-CN" altLang="en-US" sz="2200" dirty="0">
                    <a:solidFill>
                      <a:srgbClr val="C00000"/>
                    </a:solidFill>
                  </a:rPr>
                  <a:t>形式化定义</a:t>
                </a:r>
                <a:endParaRPr kumimoji="1" lang="en-US" altLang="zh-CN" sz="22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10000"/>
                  </a:lnSpc>
                </a:pPr>
                <a:r>
                  <a:rPr kumimoji="1" lang="zh-CN" altLang="en-US" sz="1900" dirty="0"/>
                  <a:t>训练过程：</a:t>
                </a:r>
                <a:endParaRPr kumimoji="1" lang="en-US" altLang="zh-CN" sz="1900" dirty="0"/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1900" dirty="0"/>
                  <a:t>给定</a:t>
                </a:r>
                <a:r>
                  <a:rPr kumimoji="1" lang="zh-CN" altLang="en-US" sz="1900" dirty="0">
                    <a:solidFill>
                      <a:schemeClr val="accent2"/>
                    </a:solidFill>
                  </a:rPr>
                  <a:t>文档空间 </a:t>
                </a:r>
                <a14:m>
                  <m:oMath xmlns:m="http://schemas.openxmlformats.org/officeDocument/2006/math">
                    <m:r>
                      <a:rPr kumimoji="1" lang="en-US" altLang="zh-CN" sz="1900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kumimoji="1" lang="en-US" altLang="zh-CN" sz="1900" dirty="0"/>
              </a:p>
              <a:p>
                <a:pPr lvl="2">
                  <a:lnSpc>
                    <a:spcPct val="110000"/>
                  </a:lnSpc>
                </a:pPr>
                <a:r>
                  <a:rPr kumimoji="1" lang="zh-CN" altLang="en-US" sz="1900" dirty="0"/>
                  <a:t>所有的文档都在此空间进行表示，一般表示为</a:t>
                </a:r>
                <a:r>
                  <a:rPr kumimoji="1" lang="zh-CN" altLang="en-US" sz="1900" dirty="0">
                    <a:solidFill>
                      <a:srgbClr val="C00000"/>
                    </a:solidFill>
                  </a:rPr>
                  <a:t>高维向量</a:t>
                </a:r>
                <a:endParaRPr kumimoji="1" lang="en-US" altLang="zh-CN" sz="1900" dirty="0">
                  <a:solidFill>
                    <a:srgbClr val="C00000"/>
                  </a:solidFill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1900" dirty="0"/>
                  <a:t>文档</a:t>
                </a:r>
                <a:r>
                  <a:rPr kumimoji="1" lang="zh-CN" altLang="en-US" sz="1900" dirty="0">
                    <a:solidFill>
                      <a:schemeClr val="accent2"/>
                    </a:solidFill>
                  </a:rPr>
                  <a:t>类别</a:t>
                </a:r>
                <a:r>
                  <a:rPr kumimoji="1" lang="zh-CN" altLang="en-US" sz="19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19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kumimoji="1" lang="en-US" altLang="zh-CN" sz="19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sz="19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9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900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sz="19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1900" i="1" dirty="0">
                            <a:latin typeface="Cambria Math" panose="02040503050406030204" pitchFamily="18" charset="0"/>
                          </a:rPr>
                          <m:t>,⋯,</m:t>
                        </m:r>
                        <m:r>
                          <a:rPr kumimoji="1" lang="zh-CN" altLang="en-US" sz="1900" i="1" dirty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zh-CN" sz="19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900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sz="1900" i="1" dirty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CN" sz="1900" dirty="0"/>
              </a:p>
              <a:p>
                <a:pPr lvl="2">
                  <a:lnSpc>
                    <a:spcPct val="110000"/>
                  </a:lnSpc>
                </a:pPr>
                <a:r>
                  <a:rPr kumimoji="1" lang="zh-CN" altLang="en-US" sz="1900" dirty="0"/>
                  <a:t>依据目标分类任务人工定义，比如</a:t>
                </a:r>
                <a14:m>
                  <m:oMath xmlns:m="http://schemas.openxmlformats.org/officeDocument/2006/math">
                    <m:r>
                      <a:rPr kumimoji="1" lang="en-US" altLang="zh-CN" sz="19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kumimoji="1" lang="en-US" altLang="zh-CN" sz="19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sz="1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zh-CN" altLang="en-US" sz="1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垃圾信息，正常信息</m:t>
                        </m:r>
                      </m:e>
                    </m:d>
                  </m:oMath>
                </a14:m>
                <a:endParaRPr kumimoji="1" lang="en-US" altLang="zh-CN" sz="1900" dirty="0"/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1900" dirty="0"/>
                  <a:t>带标签的</a:t>
                </a:r>
                <a:r>
                  <a:rPr kumimoji="1" lang="zh-CN" altLang="en-US" sz="1900" dirty="0">
                    <a:solidFill>
                      <a:schemeClr val="accent2"/>
                    </a:solidFill>
                  </a:rPr>
                  <a:t>训练集合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19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kumimoji="1" lang="en-US" altLang="zh-CN" sz="19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zh-CN" sz="1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sz="19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kumimoji="1" lang="en-US" altLang="zh-CN" sz="19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19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9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CN" sz="19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zh-CN" sz="19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zh-CN" sz="19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9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1" lang="en-US" altLang="zh-CN" sz="19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kumimoji="1" lang="en-US" altLang="zh-CN" sz="1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1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sz="1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kumimoji="1" lang="en-US" altLang="zh-CN" sz="19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kumimoji="1" lang="en-US" altLang="zh-CN" sz="1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9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9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kumimoji="1" lang="en-US" altLang="zh-CN" sz="19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1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19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9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sz="19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1" lang="en-US" altLang="zh-CN" sz="19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zh-CN" sz="19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kumimoji="1" lang="en-US" altLang="zh-CN" sz="19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1" lang="en-US" altLang="zh-CN" sz="19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kumimoji="1" lang="en-US" altLang="zh-CN" sz="1900" dirty="0"/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1900" dirty="0"/>
                  <a:t>基于学习</a:t>
                </a:r>
                <a:r>
                  <a:rPr kumimoji="1" lang="zh-CN" altLang="en-US" sz="1900" dirty="0">
                    <a:solidFill>
                      <a:schemeClr val="accent2"/>
                    </a:solidFill>
                  </a:rPr>
                  <a:t>算法</a:t>
                </a:r>
                <a:r>
                  <a:rPr kumimoji="1" lang="zh-CN" altLang="en-US" sz="1900" dirty="0"/>
                  <a:t>，训练得到一个分类器 </a:t>
                </a:r>
                <a14:m>
                  <m:oMath xmlns:m="http://schemas.openxmlformats.org/officeDocument/2006/math">
                    <m:r>
                      <a:rPr kumimoji="1" lang="en-US" altLang="zh-CN" sz="19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kumimoji="1" lang="en-US" altLang="zh-CN" sz="1900" i="1" dirty="0">
                  <a:latin typeface="Times" pitchFamily="2" charset="0"/>
                </a:endParaRPr>
              </a:p>
              <a:p>
                <a:pPr marL="45720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9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kumimoji="1" lang="en-US" altLang="zh-CN" sz="19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kumimoji="1" lang="en-US" altLang="zh-CN" sz="19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sz="1900" i="1">
                          <a:latin typeface="Cambria Math" panose="02040503050406030204" pitchFamily="18" charset="0"/>
                        </a:rPr>
                        <m:t>↦</m:t>
                      </m:r>
                      <m:r>
                        <a:rPr kumimoji="1" lang="en-US" altLang="zh-CN" sz="1900" i="1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kumimoji="1" lang="en-US" altLang="zh-CN" sz="1900" dirty="0"/>
              </a:p>
              <a:p>
                <a:pPr>
                  <a:lnSpc>
                    <a:spcPct val="110000"/>
                  </a:lnSpc>
                </a:pPr>
                <a:endParaRPr kumimoji="1" lang="en-US" altLang="zh-CN" sz="1900" dirty="0"/>
              </a:p>
              <a:p>
                <a:pPr>
                  <a:lnSpc>
                    <a:spcPct val="110000"/>
                  </a:lnSpc>
                </a:pPr>
                <a:r>
                  <a:rPr kumimoji="1" lang="zh-CN" altLang="en-US" sz="1900" dirty="0"/>
                  <a:t>应用</a:t>
                </a:r>
                <a:r>
                  <a:rPr kumimoji="1" lang="en-US" altLang="zh-CN" sz="1900" dirty="0"/>
                  <a:t>/</a:t>
                </a:r>
                <a:r>
                  <a:rPr kumimoji="1" lang="zh-CN" altLang="en-US" sz="1900" dirty="0"/>
                  <a:t>测试过程</a:t>
                </a:r>
                <a:endParaRPr kumimoji="1" lang="en-US" altLang="zh-CN" sz="1900" dirty="0"/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1900" dirty="0"/>
                  <a:t>给定：任意一个（可能在训练集合</a:t>
                </a:r>
                <a:r>
                  <a:rPr kumimoji="1" lang="en-US" altLang="zh-CN" sz="1900" dirty="0"/>
                  <a:t>D</a:t>
                </a:r>
                <a:r>
                  <a:rPr kumimoji="1" lang="zh-CN" altLang="en-US" sz="1900" dirty="0"/>
                  <a:t>中未出现）文档</a:t>
                </a:r>
                <a14:m>
                  <m:oMath xmlns:m="http://schemas.openxmlformats.org/officeDocument/2006/math">
                    <m:r>
                      <a:rPr kumimoji="1" lang="en-US" altLang="zh-CN" sz="19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sz="1900" i="1">
                        <a:latin typeface="Cambria Math" panose="02040503050406030204" pitchFamily="18" charset="0"/>
                      </a:rPr>
                      <m:t>∈</m:t>
                    </m:r>
                    <m:r>
                      <a:rPr kumimoji="1" lang="en-US" altLang="zh-CN" sz="19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kumimoji="1" lang="en-US" altLang="zh-CN" sz="1900" dirty="0"/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1900" dirty="0">
                    <a:solidFill>
                      <a:srgbClr val="C00000"/>
                    </a:solidFill>
                  </a:rPr>
                  <a:t>确定：</a:t>
                </a:r>
                <a14:m>
                  <m:oMath xmlns:m="http://schemas.openxmlformats.org/officeDocument/2006/math">
                    <m:r>
                      <a:rPr kumimoji="1" lang="en-US" altLang="zh-CN" sz="19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d>
                      <m:dPr>
                        <m:ctrlPr>
                          <a:rPr kumimoji="1" lang="en-US" altLang="zh-CN" sz="1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kumimoji="1" lang="en-US" altLang="zh-CN" sz="19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1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1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sz="19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kumimoji="1" lang="en-US" altLang="zh-CN" sz="19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kumimoji="1" lang="zh-CN" altLang="en-US" sz="1900" dirty="0"/>
                  <a:t>，即对</a:t>
                </a:r>
                <a:r>
                  <a:rPr kumimoji="1" lang="en-US" altLang="zh-CN" sz="1900" dirty="0"/>
                  <a:t>d</a:t>
                </a:r>
                <a:r>
                  <a:rPr kumimoji="1" lang="zh-CN" altLang="en-US" sz="1900" dirty="0"/>
                  <a:t>而言</a:t>
                </a:r>
                <a:r>
                  <a:rPr kumimoji="1" lang="zh-CN" altLang="en-US" sz="1900" dirty="0">
                    <a:solidFill>
                      <a:srgbClr val="C00000"/>
                    </a:solidFill>
                  </a:rPr>
                  <a:t>最合适的</a:t>
                </a:r>
                <a:r>
                  <a:rPr kumimoji="1" lang="zh-CN" altLang="en-US" sz="1900" dirty="0" smtClean="0">
                    <a:solidFill>
                      <a:srgbClr val="C00000"/>
                    </a:solidFill>
                  </a:rPr>
                  <a:t>类别</a:t>
                </a:r>
                <a:endParaRPr lang="en-US" altLang="zh-CN" sz="19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19" t="-1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183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25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文本分类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dirty="0"/>
              <a:t>文本分类方法</a:t>
            </a:r>
            <a:r>
              <a:rPr kumimoji="1" lang="zh-CN" altLang="en-US" dirty="0" smtClean="0"/>
              <a:t>介绍：</a:t>
            </a:r>
            <a:r>
              <a:rPr kumimoji="1" lang="en-US" altLang="zh-CN" dirty="0" smtClean="0">
                <a:solidFill>
                  <a:srgbClr val="C00000"/>
                </a:solidFill>
              </a:rPr>
              <a:t>1#</a:t>
            </a:r>
            <a:r>
              <a:rPr kumimoji="1" lang="zh-CN" altLang="en-US" dirty="0" smtClean="0">
                <a:solidFill>
                  <a:srgbClr val="C00000"/>
                </a:solidFill>
              </a:rPr>
              <a:t>人工分类</a:t>
            </a:r>
            <a:endParaRPr kumimoji="1" lang="en-US" altLang="zh-CN" dirty="0" smtClean="0">
              <a:solidFill>
                <a:srgbClr val="C00000"/>
              </a:solidFill>
            </a:endParaRPr>
          </a:p>
          <a:p>
            <a:r>
              <a:rPr kumimoji="1" lang="zh-CN" altLang="en-US" sz="1800" dirty="0"/>
              <a:t>雅虎最先提出将网页进行手工分类，</a:t>
            </a:r>
            <a:r>
              <a:rPr kumimoji="1" lang="en-US" altLang="zh-CN" sz="1800" dirty="0"/>
              <a:t>ODP</a:t>
            </a:r>
            <a:r>
              <a:rPr kumimoji="1" lang="zh-CN" altLang="en-US" sz="1800" dirty="0"/>
              <a:t>、</a:t>
            </a:r>
            <a:r>
              <a:rPr kumimoji="1" lang="en-US" altLang="zh-CN" sz="1800" dirty="0"/>
              <a:t>PubMed</a:t>
            </a:r>
            <a:r>
              <a:rPr kumimoji="1" lang="zh-CN" altLang="en-US" sz="1800" dirty="0"/>
              <a:t>也进行了类似的实践</a:t>
            </a:r>
            <a:endParaRPr kumimoji="1" lang="en-US" altLang="zh-CN" sz="1800" dirty="0"/>
          </a:p>
          <a:p>
            <a:pPr lvl="1"/>
            <a:r>
              <a:rPr kumimoji="1" lang="zh-CN" altLang="en-US" dirty="0"/>
              <a:t>准确率高（如果雇佣专家进行分类）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稳定（如果问题和团队规模可控）</a:t>
            </a:r>
            <a:endParaRPr kumimoji="1" lang="en-US" altLang="zh-CN" dirty="0"/>
          </a:p>
          <a:p>
            <a:r>
              <a:rPr kumimoji="1" lang="zh-CN" altLang="en-US" sz="1800" dirty="0"/>
              <a:t>规模化难题</a:t>
            </a:r>
            <a:endParaRPr kumimoji="1" lang="en-US" altLang="zh-CN" sz="1800" dirty="0"/>
          </a:p>
          <a:p>
            <a:pPr lvl="1"/>
            <a:r>
              <a:rPr kumimoji="1" lang="zh-CN" altLang="en-US" dirty="0"/>
              <a:t>费用太高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速度慢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专家团队人数太多后，准确率难以</a:t>
            </a:r>
            <a:r>
              <a:rPr kumimoji="1" lang="zh-CN" altLang="en-US" dirty="0" smtClean="0"/>
              <a:t>保证</a:t>
            </a:r>
            <a:endParaRPr kumimoji="1" lang="en-US" altLang="zh-CN" dirty="0" smtClean="0"/>
          </a:p>
          <a:p>
            <a:pPr lvl="1"/>
            <a:endParaRPr kumimoji="1" lang="en-US" altLang="zh-CN" dirty="0">
              <a:solidFill>
                <a:srgbClr val="C00000"/>
              </a:solidFill>
            </a:endParaRPr>
          </a:p>
          <a:p>
            <a:pPr lvl="1"/>
            <a:r>
              <a:rPr kumimoji="1" lang="zh-CN" altLang="en-US" dirty="0">
                <a:solidFill>
                  <a:srgbClr val="C00000"/>
                </a:solidFill>
              </a:rPr>
              <a:t>于是</a:t>
            </a:r>
            <a:r>
              <a:rPr kumimoji="1" lang="zh-CN" altLang="en-US" dirty="0" smtClean="0">
                <a:solidFill>
                  <a:srgbClr val="C00000"/>
                </a:solidFill>
              </a:rPr>
              <a:t>需要</a:t>
            </a:r>
            <a:r>
              <a:rPr kumimoji="1" lang="zh-CN" altLang="en-US" dirty="0">
                <a:solidFill>
                  <a:srgbClr val="C00000"/>
                </a:solidFill>
              </a:rPr>
              <a:t>自动化的分类方法！</a:t>
            </a:r>
          </a:p>
          <a:p>
            <a:pPr>
              <a:lnSpc>
                <a:spcPct val="110000"/>
              </a:lnSpc>
            </a:pP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177860-2DD6-FA42-AEA0-DFE8E6D4C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237" y="1634558"/>
            <a:ext cx="2566961" cy="10606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C84399D-9555-614A-B4A7-0B69B50C6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238" y="2854308"/>
            <a:ext cx="2566961" cy="9629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E3B1D6A-1CF3-461A-B480-8A6A75C9A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394" y="4012936"/>
            <a:ext cx="3382127" cy="71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7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文本分类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kumimoji="1" lang="zh-CN" altLang="en-US" dirty="0"/>
              <a:t>文本分类方法</a:t>
            </a:r>
            <a:r>
              <a:rPr kumimoji="1" lang="zh-CN" altLang="en-US" dirty="0" smtClean="0"/>
              <a:t>介绍：</a:t>
            </a:r>
            <a:r>
              <a:rPr kumimoji="1" lang="en-US" altLang="zh-CN" dirty="0" smtClean="0">
                <a:solidFill>
                  <a:srgbClr val="C00000"/>
                </a:solidFill>
              </a:rPr>
              <a:t>2#</a:t>
            </a:r>
            <a:r>
              <a:rPr kumimoji="1" lang="zh-CN" altLang="en-US" dirty="0">
                <a:solidFill>
                  <a:srgbClr val="C00000"/>
                </a:solidFill>
              </a:rPr>
              <a:t>基于规则的</a:t>
            </a:r>
            <a:r>
              <a:rPr kumimoji="1" lang="zh-CN" altLang="en-US" dirty="0" smtClean="0">
                <a:solidFill>
                  <a:srgbClr val="C00000"/>
                </a:solidFill>
              </a:rPr>
              <a:t>分类</a:t>
            </a:r>
            <a:endParaRPr kumimoji="1" lang="en-US" altLang="zh-CN" dirty="0" smtClean="0">
              <a:solidFill>
                <a:srgbClr val="C00000"/>
              </a:solidFill>
            </a:endParaRPr>
          </a:p>
          <a:p>
            <a:r>
              <a:rPr kumimoji="1" lang="zh-CN" altLang="en-US" sz="1800" dirty="0"/>
              <a:t>例如：</a:t>
            </a:r>
            <a:r>
              <a:rPr kumimoji="1" lang="en-US" altLang="zh-CN" sz="1800" dirty="0"/>
              <a:t>Google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alerts</a:t>
            </a:r>
            <a:r>
              <a:rPr kumimoji="1" lang="zh-CN" altLang="en-US" sz="1800" dirty="0"/>
              <a:t>是基于规则的分类</a:t>
            </a:r>
            <a:endParaRPr kumimoji="1" lang="en-US" altLang="zh-CN" sz="1800" dirty="0"/>
          </a:p>
          <a:p>
            <a:pPr lvl="1"/>
            <a:r>
              <a:rPr kumimoji="1" lang="zh-CN" altLang="en-US" dirty="0"/>
              <a:t>通过辅助工具创建分类规则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通常规则为布尔表达式</a:t>
            </a:r>
            <a:endParaRPr kumimoji="1" lang="en-US" altLang="zh-CN" dirty="0"/>
          </a:p>
          <a:p>
            <a:pPr lvl="2"/>
            <a:r>
              <a:rPr kumimoji="1" lang="zh-CN" altLang="en-US" sz="1800" dirty="0"/>
              <a:t>如     ”标题中含有 </a:t>
            </a:r>
            <a:r>
              <a:rPr kumimoji="1" lang="en-US" altLang="zh-CN" sz="1800" dirty="0"/>
              <a:t>homepage</a:t>
            </a:r>
            <a:r>
              <a:rPr kumimoji="1" lang="zh-CN" altLang="en-US" sz="1800" dirty="0"/>
              <a:t>”</a:t>
            </a:r>
            <a:endParaRPr kumimoji="1" lang="en-US" altLang="zh-CN" sz="1800" dirty="0"/>
          </a:p>
          <a:p>
            <a:pPr lvl="2"/>
            <a:r>
              <a:rPr kumimoji="1" lang="en-US" altLang="zh-CN" sz="1800" dirty="0"/>
              <a:t>AND</a:t>
            </a:r>
            <a:r>
              <a:rPr kumimoji="1" lang="zh-CN" altLang="en-US" sz="1800" dirty="0"/>
              <a:t> ”</a:t>
            </a:r>
            <a:r>
              <a:rPr kumimoji="1" lang="en-US" altLang="zh-CN" sz="1800" dirty="0"/>
              <a:t>URL</a:t>
            </a:r>
            <a:r>
              <a:rPr kumimoji="1" lang="zh-CN" altLang="en-US" sz="1800" dirty="0"/>
              <a:t>中含有</a:t>
            </a:r>
            <a:r>
              <a:rPr kumimoji="1" lang="en-US" altLang="zh-CN" sz="1800" dirty="0"/>
              <a:t>~”</a:t>
            </a:r>
          </a:p>
          <a:p>
            <a:r>
              <a:rPr kumimoji="1" lang="zh-CN" altLang="en-US" sz="1800" dirty="0"/>
              <a:t>优点：</a:t>
            </a:r>
            <a:r>
              <a:rPr kumimoji="1" lang="zh-CN" altLang="en-US" sz="1800" dirty="0">
                <a:solidFill>
                  <a:srgbClr val="C00000"/>
                </a:solidFill>
              </a:rPr>
              <a:t>准确率高</a:t>
            </a:r>
            <a:endParaRPr kumimoji="1" lang="en-US" altLang="zh-CN" sz="1800" dirty="0">
              <a:solidFill>
                <a:srgbClr val="C00000"/>
              </a:solidFill>
            </a:endParaRPr>
          </a:p>
          <a:p>
            <a:pPr lvl="1"/>
            <a:r>
              <a:rPr kumimoji="1" lang="zh-CN" altLang="en-US" dirty="0"/>
              <a:t>如果雇佣专家进行规则的编写和维护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易于</a:t>
            </a:r>
            <a:r>
              <a:rPr kumimoji="1" lang="zh-CN" altLang="en-US" dirty="0">
                <a:solidFill>
                  <a:srgbClr val="C00000"/>
                </a:solidFill>
              </a:rPr>
              <a:t>理解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r>
              <a:rPr kumimoji="1" lang="zh-CN" altLang="en-US" sz="1800" dirty="0"/>
              <a:t>缺点：规则</a:t>
            </a:r>
            <a:r>
              <a:rPr kumimoji="1" lang="zh-CN" altLang="en-US" sz="1800" dirty="0">
                <a:solidFill>
                  <a:srgbClr val="C00000"/>
                </a:solidFill>
              </a:rPr>
              <a:t>维护任务繁重</a:t>
            </a:r>
            <a:endParaRPr kumimoji="1" lang="en-US" altLang="zh-CN" sz="1800" dirty="0">
              <a:solidFill>
                <a:srgbClr val="C00000"/>
              </a:solidFill>
            </a:endParaRPr>
          </a:p>
          <a:p>
            <a:pPr lvl="1"/>
            <a:r>
              <a:rPr kumimoji="1" lang="zh-CN" altLang="en-US" dirty="0"/>
              <a:t>分类规则甚至类别经常发生变化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规则</a:t>
            </a:r>
            <a:r>
              <a:rPr kumimoji="1" lang="zh-CN" altLang="en-US" dirty="0">
                <a:solidFill>
                  <a:srgbClr val="C00000"/>
                </a:solidFill>
              </a:rPr>
              <a:t>冲突</a:t>
            </a:r>
            <a:r>
              <a:rPr kumimoji="1" lang="zh-CN" altLang="en-US" dirty="0"/>
              <a:t>问题</a:t>
            </a:r>
            <a:endParaRPr kumimoji="1" lang="zh-CN" altLang="en-US" dirty="0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DA43948-1CA8-FE4B-911B-B91B59CA5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236" y="1438082"/>
            <a:ext cx="3256546" cy="259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37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文本分类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dirty="0"/>
              <a:t>文本分类方法</a:t>
            </a:r>
            <a:r>
              <a:rPr kumimoji="1" lang="zh-CN" altLang="en-US" dirty="0" smtClean="0"/>
              <a:t>介绍：</a:t>
            </a:r>
            <a:r>
              <a:rPr kumimoji="1" lang="en-US" altLang="zh-CN" dirty="0" smtClean="0">
                <a:solidFill>
                  <a:srgbClr val="C00000"/>
                </a:solidFill>
              </a:rPr>
              <a:t>2#</a:t>
            </a:r>
            <a:r>
              <a:rPr kumimoji="1" lang="zh-CN" altLang="en-US" dirty="0">
                <a:solidFill>
                  <a:srgbClr val="C00000"/>
                </a:solidFill>
              </a:rPr>
              <a:t>基于规则的</a:t>
            </a:r>
            <a:r>
              <a:rPr kumimoji="1" lang="zh-CN" altLang="en-US" dirty="0" smtClean="0">
                <a:solidFill>
                  <a:srgbClr val="C00000"/>
                </a:solidFill>
              </a:rPr>
              <a:t>分类</a:t>
            </a:r>
            <a:endParaRPr kumimoji="1" lang="en-US" altLang="zh-CN" dirty="0" smtClean="0">
              <a:solidFill>
                <a:srgbClr val="C00000"/>
              </a:solidFill>
            </a:endParaRPr>
          </a:p>
          <a:p>
            <a:r>
              <a:rPr kumimoji="1" lang="zh-CN" altLang="en-US" sz="1800" dirty="0"/>
              <a:t>规则分类举例</a:t>
            </a:r>
            <a:endParaRPr kumimoji="1" lang="zh-CN" altLang="en-US" dirty="0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FB0F20-D346-7D4D-AC0C-AA8C75035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201" y="1600200"/>
            <a:ext cx="5235597" cy="310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13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文本分类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dirty="0"/>
                  <a:t>文本分类方法</a:t>
                </a:r>
                <a:r>
                  <a:rPr kumimoji="1" lang="zh-CN" altLang="en-US" dirty="0" smtClean="0"/>
                  <a:t>介绍：</a:t>
                </a:r>
                <a:r>
                  <a:rPr kumimoji="1" lang="en-US" altLang="zh-CN" dirty="0" smtClean="0">
                    <a:solidFill>
                      <a:srgbClr val="C00000"/>
                    </a:solidFill>
                  </a:rPr>
                  <a:t>3#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基于统计学习的</a:t>
                </a:r>
                <a:r>
                  <a:rPr kumimoji="1" lang="zh-CN" altLang="en-US" dirty="0" smtClean="0">
                    <a:solidFill>
                      <a:srgbClr val="C00000"/>
                    </a:solidFill>
                  </a:rPr>
                  <a:t>分类</a:t>
                </a:r>
                <a:endParaRPr kumimoji="1" lang="en-US" altLang="zh-CN" dirty="0" smtClean="0">
                  <a:solidFill>
                    <a:srgbClr val="C00000"/>
                  </a:solidFill>
                </a:endParaRPr>
              </a:p>
              <a:p>
                <a:r>
                  <a:rPr kumimoji="1" lang="zh-CN" altLang="en-US" sz="1800" dirty="0"/>
                  <a:t>把文本分类问题看成一个机器学习问题</a:t>
                </a:r>
                <a:endParaRPr kumimoji="1" lang="en-US" altLang="zh-CN" sz="1800" dirty="0"/>
              </a:p>
              <a:p>
                <a:pPr lvl="1"/>
                <a:r>
                  <a:rPr kumimoji="1" lang="zh-CN" altLang="en-US" dirty="0"/>
                  <a:t>基于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监督学习算法</a:t>
                </a:r>
                <a:r>
                  <a:rPr kumimoji="1" lang="zh-CN" altLang="en-US" dirty="0"/>
                  <a:t>，训练得到一个分类器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𝛾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↦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把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kumimoji="1" lang="zh-CN" altLang="en-US" dirty="0"/>
                  <a:t>应用于新文档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kumimoji="1" lang="zh-CN" altLang="en-US" dirty="0"/>
                  <a:t>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𝛾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∈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kumimoji="1" lang="en-US" altLang="zh-CN" dirty="0"/>
              </a:p>
              <a:p>
                <a:pPr lvl="1"/>
                <a:endParaRPr kumimoji="1" lang="en-US" altLang="zh-CN" dirty="0"/>
              </a:p>
              <a:p>
                <a:r>
                  <a:rPr kumimoji="1" lang="zh-CN" altLang="en-US" sz="1800" dirty="0"/>
                  <a:t>没有免费的午餐</a:t>
                </a:r>
                <a:endParaRPr kumimoji="1" lang="en-US" altLang="zh-CN" sz="1800" dirty="0"/>
              </a:p>
              <a:p>
                <a:pPr lvl="1"/>
                <a:r>
                  <a:rPr kumimoji="1" lang="zh-CN" altLang="en-US" dirty="0"/>
                  <a:t>需要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手工标注</a:t>
                </a:r>
                <a:r>
                  <a:rPr kumimoji="1" lang="zh-CN" altLang="en-US" dirty="0"/>
                  <a:t>的训练数据（数据驱动）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需要把文本表达为合适的</a:t>
                </a:r>
                <a:r>
                  <a:rPr kumimoji="1" lang="zh-CN" altLang="en-US" b="1" dirty="0">
                    <a:solidFill>
                      <a:srgbClr val="C00000"/>
                    </a:solidFill>
                  </a:rPr>
                  <a:t>特征向量</a:t>
                </a:r>
                <a:endParaRPr kumimoji="1" lang="en-US" altLang="zh-CN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852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90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8F6951-2230-C940-98C6-D736447E2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文本模块涉及的内容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9D900ED1-B1D8-564B-B520-5E99E9691F3E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819150"/>
          <a:ext cx="8229600" cy="393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386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文本分类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dirty="0">
                <a:solidFill>
                  <a:srgbClr val="C00000"/>
                </a:solidFill>
              </a:rPr>
              <a:t>贝叶斯公式</a:t>
            </a:r>
            <a:r>
              <a:rPr kumimoji="1" lang="zh-CN" altLang="en-US" dirty="0" smtClean="0">
                <a:solidFill>
                  <a:srgbClr val="C00000"/>
                </a:solidFill>
              </a:rPr>
              <a:t>介绍</a:t>
            </a:r>
            <a:endParaRPr kumimoji="1" lang="en-US" altLang="zh-CN" dirty="0" smtClean="0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endParaRPr kumimoji="1" lang="en-US" altLang="zh-CN" b="1" dirty="0">
              <a:solidFill>
                <a:srgbClr val="C0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03926" y="3938793"/>
            <a:ext cx="4410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https://en.wikipedia.org/wiki/Thomas_Bayes</a:t>
            </a:r>
          </a:p>
        </p:txBody>
      </p:sp>
      <p:pic>
        <p:nvPicPr>
          <p:cNvPr id="1026" name="Picture 2" descr="Thomas Baye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459" y="1377517"/>
            <a:ext cx="2095500" cy="224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5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文本分类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dirty="0">
                <a:solidFill>
                  <a:srgbClr val="C00000"/>
                </a:solidFill>
              </a:rPr>
              <a:t>贝叶斯公式</a:t>
            </a:r>
            <a:r>
              <a:rPr kumimoji="1" lang="zh-CN" altLang="en-US" dirty="0" smtClean="0">
                <a:solidFill>
                  <a:srgbClr val="C00000"/>
                </a:solidFill>
              </a:rPr>
              <a:t>介绍</a:t>
            </a:r>
            <a:endParaRPr kumimoji="1" lang="en-US" altLang="zh-CN" dirty="0" smtClean="0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endParaRPr kumimoji="1" lang="en-US" altLang="zh-CN" b="1" dirty="0">
              <a:solidFill>
                <a:srgbClr val="C00000"/>
              </a:solidFill>
            </a:endParaRPr>
          </a:p>
        </p:txBody>
      </p:sp>
      <p:pic>
        <p:nvPicPr>
          <p:cNvPr id="2050" name="Picture 2" descr="https://miro.medium.com/max/1750/1*CnoTGGO7XeUpUMeXDrIfv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46" y="1295401"/>
            <a:ext cx="4439199" cy="3196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圆角矩形 4"/>
          <p:cNvSpPr/>
          <p:nvPr/>
        </p:nvSpPr>
        <p:spPr>
          <a:xfrm>
            <a:off x="5825490" y="2552700"/>
            <a:ext cx="2861310" cy="15586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2000" dirty="0" smtClean="0"/>
              <a:t>1</a:t>
            </a:r>
            <a:r>
              <a:rPr lang="zh-CN" altLang="en-US" sz="2000" dirty="0" smtClean="0"/>
              <a:t>，建立先验概率和后验概率的关系</a:t>
            </a:r>
            <a:endParaRPr lang="en-US" altLang="zh-CN" sz="2000" dirty="0" smtClean="0"/>
          </a:p>
          <a:p>
            <a:pPr algn="just"/>
            <a:r>
              <a:rPr lang="en-US" altLang="zh-CN" sz="2000" dirty="0" smtClean="0"/>
              <a:t>2</a:t>
            </a:r>
            <a:r>
              <a:rPr lang="zh-CN" altLang="en-US" sz="2000" dirty="0" smtClean="0"/>
              <a:t>，提供计算后验概率的办法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9459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485FD536-C816-FC4E-A8EA-DE7C831FF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文本分类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A3654D62-68F9-A145-BD3C-DC4BF4A4A5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dirty="0">
                    <a:solidFill>
                      <a:srgbClr val="C00000"/>
                    </a:solidFill>
                  </a:rPr>
                  <a:t>基于朴素贝叶斯分类器的文本分类</a:t>
                </a:r>
                <a:endParaRPr kumimoji="1" lang="en-US" altLang="zh-CN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10000"/>
                  </a:lnSpc>
                </a:pPr>
                <a:r>
                  <a:rPr kumimoji="1" lang="zh-CN" altLang="en-US" sz="1800" dirty="0"/>
                  <a:t>假设有文档</a:t>
                </a:r>
                <a:r>
                  <a:rPr kumimoji="1" lang="en-US" altLang="zh-CN" sz="1800" dirty="0"/>
                  <a:t>d</a:t>
                </a:r>
                <a:r>
                  <a:rPr kumimoji="1" lang="zh-CN" altLang="en-US" sz="1800" dirty="0"/>
                  <a:t>，文档类别集合</a:t>
                </a:r>
                <a:r>
                  <a:rPr kumimoji="1" lang="en-US" altLang="zh-CN" sz="1800" dirty="0"/>
                  <a:t>C</a:t>
                </a:r>
              </a:p>
              <a:p>
                <a:pPr>
                  <a:spcBef>
                    <a:spcPts val="0"/>
                  </a:spcBef>
                </a:pPr>
                <a:r>
                  <a:rPr kumimoji="1" lang="zh-CN" altLang="en-US" sz="1800" dirty="0" smtClean="0"/>
                  <a:t>分类</a:t>
                </a:r>
                <a:r>
                  <a:rPr kumimoji="1" lang="zh-CN" altLang="en-US" sz="1800" dirty="0"/>
                  <a:t>目标：找出文档最可能属于的类别</a:t>
                </a:r>
                <a:endParaRPr kumimoji="1" lang="en-US" altLang="zh-CN" sz="1800" dirty="0"/>
              </a:p>
              <a:p>
                <a:pPr>
                  <a:spcBef>
                    <a:spcPts val="0"/>
                  </a:spcBef>
                </a:pPr>
                <a:endParaRPr kumimoji="1" lang="en-US" altLang="zh-CN" sz="1800" dirty="0"/>
              </a:p>
              <a:p>
                <a:pPr>
                  <a:spcBef>
                    <a:spcPts val="0"/>
                  </a:spcBef>
                </a:pPr>
                <a:endParaRPr kumimoji="1" lang="en-US" altLang="zh-CN" sz="1800" dirty="0"/>
              </a:p>
              <a:p>
                <a:pPr>
                  <a:spcBef>
                    <a:spcPts val="0"/>
                  </a:spcBef>
                </a:pPr>
                <a:r>
                  <a:rPr kumimoji="1" lang="zh-CN" altLang="en-US" sz="1800" dirty="0" smtClean="0">
                    <a:solidFill>
                      <a:srgbClr val="C00000"/>
                    </a:solidFill>
                  </a:rPr>
                  <a:t>应用贝叶斯公式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kumimoji="1" lang="en-US" altLang="zh-CN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kumimoji="1" lang="en-US" altLang="zh-CN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kumimoji="1" lang="en-US" altLang="zh-CN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kumimoji="1" lang="en-US" altLang="zh-CN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kumimoji="1" lang="en-US" altLang="zh-CN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kumimoji="1" lang="en-US" altLang="zh-CN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kumimoji="1" lang="en-US" altLang="zh-CN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num>
                      <m:den>
                        <m:r>
                          <a:rPr kumimoji="1" lang="en-US" altLang="zh-CN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kumimoji="1" lang="en-US" altLang="zh-CN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kumimoji="1" lang="en-US" altLang="zh-CN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kumimoji="1" lang="en-US" altLang="zh-CN" sz="1800" dirty="0"/>
              </a:p>
              <a:p>
                <a:pPr>
                  <a:spcBef>
                    <a:spcPts val="0"/>
                  </a:spcBef>
                </a:pPr>
                <a:endParaRPr kumimoji="1" lang="en-US" altLang="zh-CN" sz="1800" dirty="0"/>
              </a:p>
              <a:p>
                <a:pPr>
                  <a:spcBef>
                    <a:spcPts val="0"/>
                  </a:spcBef>
                </a:pPr>
                <a:endParaRPr kumimoji="1" lang="en-US" altLang="zh-CN" sz="1800" dirty="0"/>
              </a:p>
              <a:p>
                <a:pPr>
                  <a:spcBef>
                    <a:spcPts val="0"/>
                  </a:spcBef>
                </a:pPr>
                <a:r>
                  <a:rPr kumimoji="1" lang="zh-CN" altLang="en-US" sz="1800" dirty="0"/>
                  <a:t>由于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kumimoji="1" lang="zh-CN" altLang="en-US" sz="1800" dirty="0"/>
                  <a:t>与类别选取没有关系，因此可以去除</a:t>
                </a:r>
                <a:endParaRPr kumimoji="1" lang="en-US" altLang="zh-CN" sz="1800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A3654D62-68F9-A145-BD3C-DC4BF4A4A5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22674593-8D75-2446-ABF0-82BA9FEB4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401" y="1530122"/>
            <a:ext cx="2311400" cy="35611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97CDCE9-B10E-C04C-AA1B-5E503DE1F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531" y="2318997"/>
            <a:ext cx="2736850" cy="55642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FD7A682-764A-F947-AE59-AB9506A26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7274" y="3386086"/>
            <a:ext cx="2629165" cy="3349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420391" y="3874727"/>
                <a:ext cx="6390410" cy="75783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CN" altLang="en-US" sz="1400" dirty="0"/>
                  <a:t>朴素贝叶斯的目标：为文档找到“最好”的类</a:t>
                </a:r>
                <a:endParaRPr kumimoji="1" lang="en-US" altLang="zh-CN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CN" altLang="en-US" sz="1400" dirty="0"/>
                  <a:t>什么是最好的类</a:t>
                </a:r>
                <a:r>
                  <a:rPr kumimoji="1" lang="zh-CN" altLang="en-US" sz="1400" dirty="0" smtClean="0"/>
                  <a:t>？</a:t>
                </a:r>
                <a:endParaRPr kumimoji="1" lang="en-US" altLang="zh-CN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CN" altLang="en-US" sz="1400" dirty="0" smtClean="0"/>
                  <a:t>能够</a:t>
                </a:r>
                <a:r>
                  <a:rPr kumimoji="1" lang="zh-CN" altLang="en-US" sz="1400" dirty="0">
                    <a:solidFill>
                      <a:srgbClr val="C00000"/>
                    </a:solidFill>
                  </a:rPr>
                  <a:t>最大化后验概率的类别 </a:t>
                </a:r>
                <a:r>
                  <a:rPr kumimoji="1" lang="en-US" altLang="zh-CN" sz="1400" dirty="0"/>
                  <a:t>(maximum</a:t>
                </a:r>
                <a:r>
                  <a:rPr kumimoji="1" lang="zh-CN" altLang="en-US" sz="1400" dirty="0"/>
                  <a:t> </a:t>
                </a:r>
                <a:r>
                  <a:rPr kumimoji="1" lang="en-US" altLang="zh-CN" sz="1400" dirty="0"/>
                  <a:t>a</a:t>
                </a:r>
                <a:r>
                  <a:rPr kumimoji="1" lang="zh-CN" altLang="en-US" sz="1400" dirty="0"/>
                  <a:t> </a:t>
                </a:r>
                <a:r>
                  <a:rPr kumimoji="1" lang="en-US" altLang="zh-CN" sz="1400" dirty="0"/>
                  <a:t>posteriori</a:t>
                </a:r>
                <a:r>
                  <a:rPr kumimoji="1" lang="zh-CN" altLang="en-US" sz="1400" dirty="0"/>
                  <a:t>  </a:t>
                </a:r>
                <a:r>
                  <a:rPr kumimoji="1" lang="en-US" altLang="zh-CN" sz="1400" dirty="0"/>
                  <a:t>(MAP)</a:t>
                </a:r>
                <a:r>
                  <a:rPr kumimoji="1" lang="zh-CN" altLang="en-US" sz="1400" dirty="0"/>
                  <a:t> </a:t>
                </a:r>
                <a:r>
                  <a:rPr kumimoji="1" lang="en-US" altLang="zh-CN" sz="1400" dirty="0"/>
                  <a:t>class)</a:t>
                </a:r>
                <a:r>
                  <a:rPr kumimoji="1" lang="zh-CN" altLang="en-US" sz="1400" dirty="0"/>
                  <a:t>，记为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1400">
                            <a:latin typeface="Cambria Math" panose="02040503050406030204" pitchFamily="18" charset="0"/>
                          </a:rPr>
                          <m:t>map</m:t>
                        </m:r>
                      </m:sub>
                    </m:sSub>
                  </m:oMath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391" y="3874727"/>
                <a:ext cx="6390410" cy="757836"/>
              </a:xfrm>
              <a:prstGeom prst="rect">
                <a:avLst/>
              </a:prstGeom>
              <a:blipFill>
                <a:blip r:embed="rId6"/>
                <a:stretch>
                  <a:fillRect t="-2381" b="-4762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54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文本分类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dirty="0"/>
                  <a:t>基于朴素贝叶斯分类器的文本分类</a:t>
                </a:r>
                <a:endParaRPr kumimoji="1" lang="en-US" altLang="zh-CN" dirty="0"/>
              </a:p>
              <a:p>
                <a:pPr>
                  <a:lnSpc>
                    <a:spcPct val="110000"/>
                  </a:lnSpc>
                </a:pPr>
                <a:r>
                  <a:rPr kumimoji="1" lang="zh-CN" altLang="en-US" sz="1800" dirty="0"/>
                  <a:t>假设有文档</a:t>
                </a:r>
                <a:r>
                  <a:rPr kumimoji="1" lang="en-US" altLang="zh-CN" sz="1800" dirty="0"/>
                  <a:t>d</a:t>
                </a:r>
                <a:r>
                  <a:rPr kumimoji="1" lang="zh-CN" altLang="en-US" sz="1800" dirty="0"/>
                  <a:t>，文档类别集合</a:t>
                </a:r>
                <a:r>
                  <a:rPr kumimoji="1" lang="en-US" altLang="zh-CN" sz="1800" dirty="0"/>
                  <a:t>C</a:t>
                </a:r>
              </a:p>
              <a:p>
                <a:r>
                  <a:rPr kumimoji="1" lang="zh-CN" altLang="en-US" dirty="0"/>
                  <a:t>逐个求解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,⋯,</m:t>
                            </m:r>
                            <m:r>
                              <a:rPr kumimoji="1" lang="zh-CN" alt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kumimoji="1" lang="zh-CN" altLang="en-US" dirty="0"/>
                  <a:t>非常困难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数目过于庞大：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  <m:sup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∈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kumimoji="1" lang="zh-CN" altLang="en-US" dirty="0"/>
                  <a:t>可以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为任意一个单词</a:t>
                </a:r>
                <a:endParaRPr kumimoji="1" lang="en-US" altLang="zh-CN" dirty="0">
                  <a:solidFill>
                    <a:srgbClr val="C00000"/>
                  </a:solidFill>
                </a:endParaRPr>
              </a:p>
              <a:p>
                <a:pPr lvl="1"/>
                <a:r>
                  <a:rPr kumimoji="1" lang="zh-CN" altLang="en-US" dirty="0"/>
                  <a:t>需要海量的训练数据去估计所有的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,⋯,</m:t>
                            </m:r>
                            <m:r>
                              <a:rPr kumimoji="1" lang="zh-CN" alt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zh-CN" altLang="en-US" dirty="0">
                    <a:solidFill>
                      <a:srgbClr val="C00000"/>
                    </a:solidFill>
                  </a:rPr>
                  <a:t>数据稀疏问题</a:t>
                </a:r>
              </a:p>
              <a:p>
                <a:pPr>
                  <a:lnSpc>
                    <a:spcPct val="110000"/>
                  </a:lnSpc>
                </a:pPr>
                <a:endParaRPr kumimoji="1" lang="en-US" altLang="zh-CN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77846A8F-4A96-0E4A-B3CA-46F007FBD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839" y="3225201"/>
            <a:ext cx="2629165" cy="33496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12DE6EA-19D4-8344-9D06-EA67B5AE1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839" y="3820787"/>
            <a:ext cx="3987572" cy="33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48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4C9F38-62F6-504E-8384-8B47C203D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文本分类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CCE7DC-08AF-324C-B17F-BA728417FB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0718" y="836469"/>
                <a:ext cx="8229600" cy="3937000"/>
              </a:xfrm>
            </p:spPr>
            <p:txBody>
              <a:bodyPr/>
              <a:lstStyle/>
              <a:p>
                <a:r>
                  <a:rPr kumimoji="1" lang="zh-CN" altLang="en-US" dirty="0"/>
                  <a:t>基于朴素贝叶斯分类器的文本分类</a:t>
                </a:r>
                <a:endParaRPr kumimoji="1" lang="en-US" altLang="zh-CN" dirty="0"/>
              </a:p>
              <a:p>
                <a:r>
                  <a:rPr kumimoji="1" lang="zh-CN" altLang="en-US" sz="1800" dirty="0" smtClean="0">
                    <a:solidFill>
                      <a:srgbClr val="C00000"/>
                    </a:solidFill>
                  </a:rPr>
                  <a:t>假设</a:t>
                </a:r>
                <a:r>
                  <a:rPr kumimoji="1" lang="zh-CN" altLang="en-US" sz="1800" dirty="0">
                    <a:solidFill>
                      <a:srgbClr val="C00000"/>
                    </a:solidFill>
                  </a:rPr>
                  <a:t>一：条件独立</a:t>
                </a:r>
                <a:r>
                  <a:rPr kumimoji="1" lang="zh-CN" altLang="en-US" sz="1800" dirty="0" smtClean="0">
                    <a:solidFill>
                      <a:srgbClr val="C00000"/>
                    </a:solidFill>
                  </a:rPr>
                  <a:t>假设</a:t>
                </a:r>
                <a:endParaRPr kumimoji="1" lang="en-US" altLang="zh-CN" sz="1800" dirty="0" smtClean="0">
                  <a:solidFill>
                    <a:srgbClr val="C00000"/>
                  </a:solidFill>
                </a:endParaRPr>
              </a:p>
              <a:p>
                <a:r>
                  <a:rPr kumimoji="1" lang="zh-CN" altLang="en-US" sz="1800" dirty="0" smtClean="0"/>
                  <a:t>条件</a:t>
                </a:r>
                <a:r>
                  <a:rPr kumimoji="1" lang="zh-CN" altLang="en-US" sz="1800" dirty="0"/>
                  <a:t>独立假设：在给定类别的条件下，文档中的</a:t>
                </a:r>
                <a:r>
                  <a:rPr kumimoji="1" lang="zh-CN" altLang="en-US" sz="1800" dirty="0">
                    <a:solidFill>
                      <a:srgbClr val="C00000"/>
                    </a:solidFill>
                  </a:rPr>
                  <a:t>单词出现概率独立</a:t>
                </a:r>
                <a:endParaRPr kumimoji="1" lang="en-US" altLang="zh-CN" sz="1800" dirty="0">
                  <a:solidFill>
                    <a:srgbClr val="C00000"/>
                  </a:solidFill>
                </a:endParaRPr>
              </a:p>
              <a:p>
                <a:endParaRPr kumimoji="1" lang="en-US" altLang="zh-CN" sz="1800" dirty="0"/>
              </a:p>
              <a:p>
                <a:endParaRPr kumimoji="1" lang="en-US" altLang="zh-CN" sz="1800" dirty="0"/>
              </a:p>
              <a:p>
                <a:endParaRPr kumimoji="1" lang="en-US" altLang="zh-CN" sz="1800" dirty="0"/>
              </a:p>
              <a:p>
                <a:pPr lvl="1"/>
                <a:r>
                  <a:rPr kumimoji="1" lang="zh-CN" altLang="en-US" dirty="0"/>
                  <a:t>独立：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kumimoji="1"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>
                  <a:solidFill>
                    <a:srgbClr val="C00000"/>
                  </a:solidFill>
                </a:endParaRPr>
              </a:p>
              <a:p>
                <a:r>
                  <a:rPr kumimoji="1" lang="zh-CN" altLang="en-US" sz="1800" dirty="0"/>
                  <a:t>给定类别</a:t>
                </a:r>
                <a:r>
                  <a:rPr kumimoji="1" lang="en-US" altLang="zh-CN" sz="1800" dirty="0"/>
                  <a:t>c</a:t>
                </a:r>
                <a:r>
                  <a:rPr kumimoji="1" lang="zh-CN" altLang="en-US" sz="1800" dirty="0"/>
                  <a:t>，文档</a:t>
                </a:r>
                <a:r>
                  <a:rPr kumimoji="1" lang="en-US" altLang="zh-CN" sz="1800" dirty="0"/>
                  <a:t>d</a:t>
                </a:r>
                <a:r>
                  <a:rPr kumimoji="1" lang="zh-CN" altLang="en-US" sz="1800" dirty="0"/>
                  <a:t>中所有的单词出现的联合概率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CN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kumimoji="1"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sub>
                        </m:s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kumimoji="1" lang="zh-CN" altLang="en-US" sz="1800" dirty="0"/>
                  <a:t>可以分解为</a:t>
                </a:r>
                <a:r>
                  <a:rPr kumimoji="1" lang="zh-CN" altLang="en-US" sz="1800" dirty="0">
                    <a:solidFill>
                      <a:srgbClr val="C00000"/>
                    </a:solidFill>
                  </a:rPr>
                  <a:t>各个单词出现概率</a:t>
                </a:r>
                <a14:m>
                  <m:oMath xmlns:m="http://schemas.openxmlformats.org/officeDocument/2006/math">
                    <m:r>
                      <a:rPr kumimoji="1" lang="en-US" altLang="zh-CN" sz="1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zh-CN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1" lang="en-US" altLang="zh-CN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1" lang="en-US" altLang="zh-CN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kumimoji="1" lang="zh-CN" altLang="en-US" sz="1800" dirty="0">
                    <a:solidFill>
                      <a:srgbClr val="C00000"/>
                    </a:solidFill>
                  </a:rPr>
                  <a:t>的乘积</a:t>
                </a:r>
                <a:r>
                  <a:rPr kumimoji="1" lang="zh-CN" altLang="en-US" sz="1800" dirty="0" smtClean="0"/>
                  <a:t>，计算方法见后文</a:t>
                </a:r>
                <a:endParaRPr kumimoji="1" lang="en-US" altLang="zh-CN" sz="1800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CCE7DC-08AF-324C-B17F-BA728417FB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0718" y="836469"/>
                <a:ext cx="8229600" cy="3937000"/>
              </a:xfrm>
              <a:blipFill>
                <a:blip r:embed="rId2"/>
                <a:stretch>
                  <a:fillRect l="-667" t="-774" r="-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F90FBB5D-7DFC-C046-8707-E25F67052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947" y="2142631"/>
            <a:ext cx="6199911" cy="57177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62071" y="3933700"/>
            <a:ext cx="2261752" cy="76944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628650" lvl="1" indent="-171450">
              <a:buFont typeface="Arial" panose="020B0604020202020204" pitchFamily="34" charset="0"/>
              <a:buChar char="•"/>
            </a:pPr>
            <a:r>
              <a:rPr kumimoji="1" lang="en-US" altLang="zh-CN" sz="1100" dirty="0"/>
              <a:t>Naïve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Bayes</a:t>
            </a:r>
            <a:r>
              <a:rPr kumimoji="1" lang="zh-CN" altLang="en-US" sz="1100" dirty="0"/>
              <a:t>独立性假设</a:t>
            </a:r>
            <a:r>
              <a:rPr kumimoji="1" lang="zh-CN" altLang="en-US" sz="1100" dirty="0" smtClean="0"/>
              <a:t>：</a:t>
            </a:r>
            <a:endParaRPr kumimoji="1" lang="en-US" altLang="zh-CN" sz="110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kumimoji="1" lang="zh-CN" altLang="en-US" sz="1100" dirty="0" smtClean="0"/>
              <a:t>单词</a:t>
            </a:r>
            <a:r>
              <a:rPr kumimoji="1" lang="en-US" altLang="zh-CN" sz="1100" i="1" dirty="0">
                <a:latin typeface="Times" pitchFamily="2" charset="0"/>
              </a:rPr>
              <a:t>t</a:t>
            </a:r>
            <a:r>
              <a:rPr kumimoji="1" lang="zh-CN" altLang="en-US" sz="1100" dirty="0">
                <a:latin typeface="Times" pitchFamily="2" charset="0"/>
              </a:rPr>
              <a:t>在类别</a:t>
            </a:r>
            <a:r>
              <a:rPr kumimoji="1" lang="en-US" altLang="zh-CN" sz="1100" i="1" dirty="0">
                <a:latin typeface="Times" pitchFamily="2" charset="0"/>
              </a:rPr>
              <a:t>c</a:t>
            </a:r>
            <a:r>
              <a:rPr kumimoji="1" lang="zh-CN" altLang="en-US" sz="1100" dirty="0"/>
              <a:t>中出现的概率其所出现的</a:t>
            </a:r>
            <a:r>
              <a:rPr kumimoji="1" lang="zh-CN" altLang="en-US" sz="1100" dirty="0">
                <a:solidFill>
                  <a:srgbClr val="C00000"/>
                </a:solidFill>
              </a:rPr>
              <a:t>位置和上下文无关</a:t>
            </a:r>
            <a:endParaRPr kumimoji="1" lang="en-US" altLang="zh-CN" sz="1100" dirty="0">
              <a:solidFill>
                <a:srgbClr val="C0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C708951-B485-6145-BFF8-7E7DFF911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869" y="4037883"/>
            <a:ext cx="3755199" cy="378254"/>
          </a:xfrm>
          <a:prstGeom prst="rect">
            <a:avLst/>
          </a:prstGeom>
          <a:ln>
            <a:solidFill>
              <a:srgbClr val="C0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421941" y="3902921"/>
                <a:ext cx="2623472" cy="83099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marL="628650" lvl="1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kumimoji="1" lang="en-US" altLang="zh-CN" sz="12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kumimoji="1" lang="zh-CN" altLang="en-US" sz="1200" dirty="0"/>
                  <a:t>：文档长度</a:t>
                </a:r>
                <a:endParaRPr kumimoji="1" lang="en-US" altLang="zh-CN" sz="1200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sz="12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kumimoji="1" lang="en-US" altLang="zh-CN" sz="1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kumimoji="1" lang="en-US" altLang="zh-CN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  <m:r>
                          <a:rPr kumimoji="1" lang="en-US" altLang="zh-CN" sz="1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sz="1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</m:oMath>
                </a14:m>
                <a:r>
                  <a:rPr kumimoji="1" lang="zh-CN" altLang="en-US" sz="1200" dirty="0"/>
                  <a:t>：给定类别</a:t>
                </a:r>
                <a:r>
                  <a:rPr kumimoji="1" lang="en-US" altLang="zh-CN" sz="1200" i="1" dirty="0">
                    <a:latin typeface="Times" pitchFamily="2" charset="0"/>
                  </a:rPr>
                  <a:t>c</a:t>
                </a:r>
                <a:r>
                  <a:rPr kumimoji="1" lang="zh-CN" altLang="en-US" sz="1200" dirty="0"/>
                  <a:t>，出现单词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sz="1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zh-CN" altLang="en-US" sz="1200" dirty="0"/>
                  <a:t>的概率</a:t>
                </a:r>
                <a:endParaRPr kumimoji="1" lang="en-US" altLang="zh-CN" sz="1200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sz="12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kumimoji="1" lang="en-US" altLang="zh-CN" sz="1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</m:oMath>
                </a14:m>
                <a:r>
                  <a:rPr kumimoji="1" lang="zh-CN" altLang="en-US" sz="1200" dirty="0"/>
                  <a:t>：类别</a:t>
                </a:r>
                <a:r>
                  <a:rPr kumimoji="1" lang="en-US" altLang="zh-CN" sz="1200" i="1" dirty="0">
                    <a:latin typeface="Times" pitchFamily="2" charset="0"/>
                  </a:rPr>
                  <a:t>c</a:t>
                </a:r>
                <a:r>
                  <a:rPr kumimoji="1" lang="zh-CN" altLang="en-US" sz="1200" dirty="0"/>
                  <a:t>的先验概率</a:t>
                </a:r>
                <a:endParaRPr kumimoji="1" lang="en-US" altLang="zh-CN" sz="12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941" y="3902921"/>
                <a:ext cx="2623472" cy="830997"/>
              </a:xfrm>
              <a:prstGeom prst="rect">
                <a:avLst/>
              </a:prstGeom>
              <a:blipFill>
                <a:blip r:embed="rId5"/>
                <a:stretch>
                  <a:fillRect b="-3597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226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B3B139-5DEA-1F41-8D13-139F22B1A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文本分类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2F928C3-E404-3F45-928E-3B94ED0ABF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基于朴素贝叶斯分类器的文本</a:t>
                </a:r>
                <a:r>
                  <a:rPr kumimoji="1" lang="zh-CN" altLang="en-US" dirty="0" smtClean="0"/>
                  <a:t>分类：参数估计</a:t>
                </a:r>
                <a:endParaRPr kumimoji="1" lang="en-US" altLang="zh-CN" dirty="0" smtClean="0"/>
              </a:p>
              <a:p>
                <a:r>
                  <a:rPr kumimoji="1" lang="zh-CN" altLang="en-US" dirty="0" smtClean="0"/>
                  <a:t>给定</a:t>
                </a:r>
                <a:r>
                  <a:rPr kumimoji="1" lang="zh-CN" altLang="en-US" dirty="0"/>
                  <a:t>训练数据之后，如何估计上述概率（参数）？</a:t>
                </a:r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需要估计的参数包括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>
                    <a:solidFill>
                      <a:srgbClr val="C00000"/>
                    </a:solidFill>
                  </a:rPr>
                  <a:t>先验概率</a:t>
                </a:r>
                <a:r>
                  <a:rPr kumimoji="1" lang="zh-CN" altLang="en-US" dirty="0"/>
                  <a:t>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d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a:rPr kumimoji="1" lang="zh-CN" alt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all</m:t>
                    </m:r>
                    <m:r>
                      <a:rPr kumimoji="1" lang="zh-CN" alt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CN" dirty="0"/>
              </a:p>
              <a:p>
                <a:pPr lvl="1"/>
                <a:r>
                  <a:rPr kumimoji="1" lang="zh-CN" altLang="en-US" dirty="0">
                    <a:solidFill>
                      <a:srgbClr val="C00000"/>
                    </a:solidFill>
                  </a:rPr>
                  <a:t>条件概率</a:t>
                </a:r>
                <a:r>
                  <a:rPr kumimoji="1" lang="zh-CN" altLang="en-US" dirty="0"/>
                  <a:t>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  <m: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d>
                    <m:r>
                      <a:rPr kumimoji="1" lang="en-US" altLang="zh-CN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</a:rPr>
                      <m:t>for</m:t>
                    </m:r>
                    <m:r>
                      <a:rPr kumimoji="1" lang="zh-CN" alt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</a:rPr>
                      <m:t>all</m:t>
                    </m:r>
                    <m:r>
                      <a:rPr kumimoji="1" lang="zh-CN" altLang="en-US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</a:rPr>
                      <m:t>c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∈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𝐶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其中</a:t>
                </a:r>
                <a:r>
                  <a:rPr kumimoji="1" lang="en-US" altLang="zh-CN" dirty="0"/>
                  <a:t>V</a:t>
                </a:r>
                <a:r>
                  <a:rPr kumimoji="1" lang="zh-CN" altLang="en-US" dirty="0"/>
                  <a:t>为所有可能的单词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2F928C3-E404-3F45-928E-3B94ED0ABF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77846A8F-4A96-0E4A-B3CA-46F007FBD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680" y="3391747"/>
            <a:ext cx="2629165" cy="3349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12DE6EA-19D4-8344-9D06-EA67B5AE1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680" y="3772642"/>
            <a:ext cx="3987572" cy="33977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C708951-B485-6145-BFF8-7E7DFF9116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688"/>
          <a:stretch/>
        </p:blipFill>
        <p:spPr>
          <a:xfrm>
            <a:off x="2773680" y="4217770"/>
            <a:ext cx="3063240" cy="5383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131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6CCD2A-5360-7E4D-91FE-B92A6A4E3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文本分类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05ACEE9-4332-4646-B513-F896DE6014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kumimoji="1" lang="zh-CN" altLang="en-US" dirty="0"/>
                  <a:t>基于朴素贝叶斯分类器的文本分类：</a:t>
                </a:r>
                <a:r>
                  <a:rPr kumimoji="1" lang="zh-CN" altLang="en-US" dirty="0" smtClean="0"/>
                  <a:t>参数估计（</a:t>
                </a:r>
                <a:r>
                  <a:rPr kumimoji="1" lang="zh-CN" altLang="en-US" dirty="0"/>
                  <a:t>最大似然估计</a:t>
                </a:r>
                <a:r>
                  <a:rPr kumimoji="1" lang="zh-CN" altLang="en-US" dirty="0" smtClean="0"/>
                  <a:t>）</a:t>
                </a:r>
                <a:endParaRPr kumimoji="1" lang="en-US" altLang="zh-CN" dirty="0"/>
              </a:p>
              <a:p>
                <a:pPr>
                  <a:spcBef>
                    <a:spcPts val="0"/>
                  </a:spcBef>
                </a:pPr>
                <a:endParaRPr kumimoji="1" lang="en-US" altLang="zh-CN" dirty="0" smtClean="0">
                  <a:solidFill>
                    <a:srgbClr val="C00000"/>
                  </a:solidFill>
                </a:endParaRPr>
              </a:p>
              <a:p>
                <a:pPr>
                  <a:spcBef>
                    <a:spcPts val="0"/>
                  </a:spcBef>
                </a:pPr>
                <a:r>
                  <a:rPr kumimoji="1" lang="zh-CN" altLang="en-US" dirty="0" smtClean="0">
                    <a:solidFill>
                      <a:srgbClr val="C00000"/>
                    </a:solidFill>
                  </a:rPr>
                  <a:t>先验概率</a:t>
                </a:r>
                <a:r>
                  <a:rPr kumimoji="1" lang="zh-CN" altLang="en-US" dirty="0"/>
                  <a:t>：</a:t>
                </a:r>
                <a:endParaRPr kumimoji="1" lang="en-US" altLang="zh-CN" dirty="0"/>
              </a:p>
              <a:p>
                <a:pPr>
                  <a:spcBef>
                    <a:spcPts val="0"/>
                  </a:spcBef>
                </a:pPr>
                <a:endParaRPr kumimoji="1" lang="en-US" altLang="zh-CN" dirty="0"/>
              </a:p>
              <a:p>
                <a:pPr lvl="1"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训练集合中属于类别</a:t>
                </a:r>
                <a:r>
                  <a:rPr kumimoji="1" lang="en-US" altLang="zh-CN" dirty="0"/>
                  <a:t>c</a:t>
                </a:r>
                <a:r>
                  <a:rPr kumimoji="1" lang="zh-CN" altLang="en-US" dirty="0"/>
                  <a:t>的文档数目；</a:t>
                </a:r>
                <a:r>
                  <a:rPr kumimoji="1" lang="en-US" altLang="zh-CN" dirty="0"/>
                  <a:t>N:</a:t>
                </a:r>
                <a:r>
                  <a:rPr kumimoji="1" lang="zh-CN" altLang="en-US" dirty="0"/>
                  <a:t> 训练集合中所有文档数目</a:t>
                </a:r>
                <a:endParaRPr kumimoji="1" lang="en-US" altLang="zh-CN" dirty="0"/>
              </a:p>
              <a:p>
                <a:pPr>
                  <a:spcBef>
                    <a:spcPts val="0"/>
                  </a:spcBef>
                </a:pPr>
                <a:endParaRPr kumimoji="1" lang="en-US" altLang="zh-CN" dirty="0"/>
              </a:p>
              <a:p>
                <a:pPr>
                  <a:spcBef>
                    <a:spcPts val="0"/>
                  </a:spcBef>
                </a:pPr>
                <a:endParaRPr kumimoji="1" lang="en-US" altLang="zh-CN" dirty="0"/>
              </a:p>
              <a:p>
                <a:pPr>
                  <a:spcBef>
                    <a:spcPts val="0"/>
                  </a:spcBef>
                </a:pPr>
                <a:r>
                  <a:rPr kumimoji="1" lang="zh-CN" altLang="en-US" dirty="0">
                    <a:solidFill>
                      <a:srgbClr val="C00000"/>
                    </a:solidFill>
                  </a:rPr>
                  <a:t>条件概率</a:t>
                </a:r>
                <a:r>
                  <a:rPr kumimoji="1" lang="zh-CN" altLang="en-US" dirty="0"/>
                  <a:t>：</a:t>
                </a:r>
                <a:endParaRPr kumimoji="1" lang="en-US" altLang="zh-CN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kumimoji="1" lang="en-US" altLang="zh-CN" dirty="0"/>
              </a:p>
              <a:p>
                <a:pPr lvl="1"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在训练集合中，属于类别</a:t>
                </a:r>
                <a:r>
                  <a:rPr kumimoji="1" lang="en-US" altLang="zh-CN" i="1" dirty="0">
                    <a:latin typeface="Times" pitchFamily="2" charset="0"/>
                  </a:rPr>
                  <a:t>c</a:t>
                </a:r>
                <a:r>
                  <a:rPr kumimoji="1" lang="zh-CN" altLang="en-US" dirty="0"/>
                  <a:t>的文档中包含单词</a:t>
                </a:r>
                <a:r>
                  <a:rPr kumimoji="1" lang="en-US" altLang="zh-CN" i="1" dirty="0">
                    <a:latin typeface="Times" pitchFamily="2" charset="0"/>
                  </a:rPr>
                  <a:t>t</a:t>
                </a:r>
                <a:r>
                  <a:rPr kumimoji="1" lang="zh-CN" altLang="en-US" dirty="0"/>
                  <a:t>的次数</a:t>
                </a:r>
                <a:r>
                  <a:rPr kumimoji="1" lang="zh-CN" altLang="en-US" b="1" dirty="0">
                    <a:solidFill>
                      <a:srgbClr val="C00000"/>
                    </a:solidFill>
                  </a:rPr>
                  <a:t>（包括重复出现）</a:t>
                </a:r>
                <a:endParaRPr kumimoji="1" lang="en-US" altLang="zh-CN" b="1" dirty="0">
                  <a:solidFill>
                    <a:srgbClr val="C00000"/>
                  </a:solidFill>
                </a:endParaRPr>
              </a:p>
              <a:p>
                <a:pPr lvl="1"/>
                <a:endParaRPr kumimoji="1"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05ACEE9-4332-4646-B513-F896DE6014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19" t="-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E2B1B686-B0CD-DC4C-AC93-96C4BEE10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474" y="1252876"/>
            <a:ext cx="1348317" cy="5974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B6A49BD-B92E-7C4E-89BB-B5B56EE68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438" y="2464379"/>
            <a:ext cx="2682648" cy="75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5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F54AE6-DA28-CA4A-9849-A81557EC4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文本分类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50DEA4CA-B03F-8445-AB92-5388E8D0C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0545"/>
            <a:ext cx="8229600" cy="3855605"/>
          </a:xfrm>
        </p:spPr>
        <p:txBody>
          <a:bodyPr/>
          <a:lstStyle/>
          <a:p>
            <a:r>
              <a:rPr kumimoji="1" lang="zh-CN" altLang="en-US" dirty="0"/>
              <a:t>基于朴素贝叶斯分类器的文本分类：</a:t>
            </a:r>
            <a:r>
              <a:rPr kumimoji="1" lang="zh-CN" altLang="en-US" dirty="0" smtClean="0"/>
              <a:t>参数估计（</a:t>
            </a:r>
            <a:r>
              <a:rPr lang="zh-CN" altLang="en-US" dirty="0"/>
              <a:t>最大似然估计的问题：</a:t>
            </a:r>
            <a:r>
              <a:rPr lang="zh-CN" altLang="en-US" dirty="0">
                <a:solidFill>
                  <a:srgbClr val="C00000"/>
                </a:solidFill>
              </a:rPr>
              <a:t>零</a:t>
            </a:r>
            <a:r>
              <a:rPr lang="zh-CN" altLang="en-US" dirty="0" smtClean="0">
                <a:solidFill>
                  <a:srgbClr val="C00000"/>
                </a:solidFill>
              </a:rPr>
              <a:t>概率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如果单词</a:t>
            </a:r>
            <a:r>
              <a:rPr kumimoji="1" lang="en-US" altLang="zh-CN" dirty="0">
                <a:solidFill>
                  <a:srgbClr val="C00000"/>
                </a:solidFill>
              </a:rPr>
              <a:t>WTO</a:t>
            </a:r>
            <a:r>
              <a:rPr kumimoji="1" lang="zh-CN" altLang="en-US" dirty="0">
                <a:solidFill>
                  <a:srgbClr val="C00000"/>
                </a:solidFill>
              </a:rPr>
              <a:t>从来没有在类别</a:t>
            </a:r>
            <a:r>
              <a:rPr kumimoji="1" lang="en-US" altLang="zh-CN" dirty="0">
                <a:solidFill>
                  <a:srgbClr val="C00000"/>
                </a:solidFill>
              </a:rPr>
              <a:t>China</a:t>
            </a:r>
            <a:r>
              <a:rPr kumimoji="1" lang="zh-CN" altLang="en-US" dirty="0">
                <a:solidFill>
                  <a:srgbClr val="C00000"/>
                </a:solidFill>
              </a:rPr>
              <a:t>中出现过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FFF400-D516-B04C-A207-5972EBF43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346446"/>
            <a:ext cx="4970636" cy="223902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3DF0598-7567-B048-B10B-CEE43A58D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004" y="4176784"/>
            <a:ext cx="6333067" cy="579366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09E40DE-68E4-45E9-81F9-0323E151EB15}"/>
              </a:ext>
            </a:extLst>
          </p:cNvPr>
          <p:cNvSpPr/>
          <p:nvPr/>
        </p:nvSpPr>
        <p:spPr>
          <a:xfrm>
            <a:off x="6023263" y="3107387"/>
            <a:ext cx="1413164" cy="6477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69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F54AE6-DA28-CA4A-9849-A81557EC4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文本分类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7">
                <a:extLst>
                  <a:ext uri="{FF2B5EF4-FFF2-40B4-BE49-F238E27FC236}">
                    <a16:creationId xmlns:a16="http://schemas.microsoft.com/office/drawing/2014/main" id="{50DEA4CA-B03F-8445-AB92-5388E8D0C9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39585"/>
                <a:ext cx="8229600" cy="3916565"/>
              </a:xfrm>
            </p:spPr>
            <p:txBody>
              <a:bodyPr/>
              <a:lstStyle/>
              <a:p>
                <a:r>
                  <a:rPr kumimoji="1" lang="zh-CN" altLang="en-US" dirty="0"/>
                  <a:t>基于朴素贝叶斯分类器的文本分类：参数估计（</a:t>
                </a:r>
                <a:r>
                  <a:rPr lang="zh-CN" altLang="en-US" dirty="0"/>
                  <a:t>最大似然估计的问题：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零概率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r>
                  <a:rPr kumimoji="1" lang="zh-CN" altLang="en-US" sz="1800" dirty="0" smtClean="0"/>
                  <a:t>在</a:t>
                </a:r>
                <a:r>
                  <a:rPr kumimoji="1" lang="zh-CN" altLang="en-US" sz="1800" dirty="0"/>
                  <a:t>训练数据中，属于</a:t>
                </a:r>
                <a:r>
                  <a:rPr kumimoji="1" lang="en-US" altLang="zh-CN" sz="1800" dirty="0"/>
                  <a:t>China</a:t>
                </a:r>
                <a:r>
                  <a:rPr kumimoji="1" lang="zh-CN" altLang="en-US" sz="1800" dirty="0"/>
                  <a:t>的文档中从来没有出现过单词</a:t>
                </a:r>
                <a:r>
                  <a:rPr kumimoji="1" lang="en-US" altLang="zh-CN" sz="1800" dirty="0"/>
                  <a:t>WTO</a:t>
                </a:r>
                <a:r>
                  <a:rPr kumimoji="1" lang="zh-CN" altLang="en-US" sz="1800" dirty="0"/>
                  <a:t>，则</a:t>
                </a:r>
                <a:endParaRPr kumimoji="1" lang="en-US" altLang="zh-CN" sz="1800" dirty="0"/>
              </a:p>
              <a:p>
                <a:endParaRPr kumimoji="1" lang="en-US" altLang="zh-CN" sz="1800" dirty="0"/>
              </a:p>
              <a:p>
                <a:endParaRPr kumimoji="1" lang="en-US" altLang="zh-CN" sz="1800" dirty="0"/>
              </a:p>
              <a:p>
                <a:endParaRPr kumimoji="1" lang="en-US" altLang="zh-CN" sz="1800" dirty="0"/>
              </a:p>
              <a:p>
                <a:r>
                  <a:rPr kumimoji="1" lang="zh-CN" altLang="en-US" sz="1800" dirty="0"/>
                  <a:t>依据分类规则，则</a:t>
                </a:r>
                <a:r>
                  <a:rPr kumimoji="1" lang="zh-CN" altLang="en-US" sz="1800" dirty="0">
                    <a:solidFill>
                      <a:srgbClr val="C00000"/>
                    </a:solidFill>
                  </a:rPr>
                  <a:t>所有含有</a:t>
                </a:r>
                <a:r>
                  <a:rPr kumimoji="1" lang="en-US" altLang="zh-CN" sz="1800" dirty="0">
                    <a:solidFill>
                      <a:srgbClr val="C00000"/>
                    </a:solidFill>
                  </a:rPr>
                  <a:t>WTO</a:t>
                </a:r>
                <a:r>
                  <a:rPr kumimoji="1" lang="zh-CN" altLang="en-US" sz="1800" dirty="0">
                    <a:solidFill>
                      <a:srgbClr val="C00000"/>
                    </a:solidFill>
                  </a:rPr>
                  <a:t>的文档</a:t>
                </a:r>
                <a:r>
                  <a:rPr kumimoji="1" lang="zh-CN" altLang="en-US" sz="1800" dirty="0"/>
                  <a:t>属于</a:t>
                </a:r>
                <a:r>
                  <a:rPr kumimoji="1" lang="en-US" altLang="zh-CN" sz="1800" dirty="0"/>
                  <a:t>China</a:t>
                </a:r>
                <a:r>
                  <a:rPr kumimoji="1" lang="zh-CN" altLang="en-US" sz="1800" dirty="0"/>
                  <a:t>类别的概率为</a:t>
                </a:r>
                <a:r>
                  <a:rPr kumimoji="1" lang="en-US" altLang="zh-CN" sz="1800" dirty="0"/>
                  <a:t>0</a:t>
                </a:r>
                <a:r>
                  <a:rPr kumimoji="1" lang="zh-CN" altLang="en-US" sz="1800" dirty="0"/>
                  <a:t>：</a:t>
                </a:r>
                <a:endParaRPr kumimoji="1" lang="en-US" altLang="zh-CN" sz="1800" dirty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𝐶h𝑖𝑛𝑎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zh-CN" altLang="en-US" dirty="0"/>
                  <a:t> ，如果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kumimoji="1" lang="zh-CN" altLang="en-US" dirty="0"/>
                  <a:t>中含有单词</a:t>
                </a:r>
                <a:r>
                  <a:rPr kumimoji="1" lang="en-US" altLang="zh-CN" dirty="0"/>
                  <a:t>WTO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8" name="内容占位符 7">
                <a:extLst>
                  <a:ext uri="{FF2B5EF4-FFF2-40B4-BE49-F238E27FC236}">
                    <a16:creationId xmlns:a16="http://schemas.microsoft.com/office/drawing/2014/main" id="{50DEA4CA-B03F-8445-AB92-5388E8D0C9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39585"/>
                <a:ext cx="8229600" cy="3916565"/>
              </a:xfrm>
              <a:blipFill>
                <a:blip r:embed="rId2"/>
                <a:stretch>
                  <a:fillRect l="-667" t="-935" r="-2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1A85355A-F552-F340-8343-3FE1BE912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138" y="1860661"/>
            <a:ext cx="6333067" cy="57936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36B72DB-BE6B-6C48-8BC9-0D714D8AB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138" y="3661802"/>
            <a:ext cx="6968067" cy="70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3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6066E8-E8CF-F54B-8430-928CDD35F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文本分析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31CE08-4DFF-3945-85E2-766BF0B80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基于朴素贝叶斯分类器的文本分类：参数估计（</a:t>
            </a:r>
            <a:r>
              <a:rPr lang="zh-CN" altLang="en-US" dirty="0"/>
              <a:t>最大似然估计的问题：</a:t>
            </a:r>
            <a:r>
              <a:rPr lang="zh-CN" altLang="en-US" dirty="0">
                <a:solidFill>
                  <a:srgbClr val="C00000"/>
                </a:solidFill>
              </a:rPr>
              <a:t>零概率</a:t>
            </a:r>
            <a:r>
              <a:rPr lang="zh-CN" altLang="en-US" dirty="0" smtClean="0">
                <a:solidFill>
                  <a:srgbClr val="C00000"/>
                </a:solidFill>
              </a:rPr>
              <a:t>）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kumimoji="1" lang="zh-CN" altLang="en-US" dirty="0">
                <a:solidFill>
                  <a:srgbClr val="C00000"/>
                </a:solidFill>
              </a:rPr>
              <a:t>避免零概率：概率平滑</a:t>
            </a:r>
            <a:endParaRPr lang="en-US" altLang="zh-CN" dirty="0">
              <a:solidFill>
                <a:srgbClr val="C00000"/>
              </a:solidFill>
            </a:endParaRPr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最大</a:t>
            </a:r>
            <a:r>
              <a:rPr kumimoji="1" lang="zh-CN" altLang="en-US" dirty="0"/>
              <a:t>似然条件概率估计：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平滑化：</a:t>
            </a:r>
            <a:r>
              <a:rPr kumimoji="1" lang="zh-CN" altLang="en-US" dirty="0">
                <a:solidFill>
                  <a:srgbClr val="C00000"/>
                </a:solidFill>
              </a:rPr>
              <a:t>在所有的统计次数上加一次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lvl="1"/>
            <a:r>
              <a:rPr kumimoji="1" lang="en-US" altLang="zh-CN" dirty="0">
                <a:solidFill>
                  <a:srgbClr val="C00000"/>
                </a:solidFill>
              </a:rPr>
              <a:t>B=|V|</a:t>
            </a:r>
            <a:r>
              <a:rPr kumimoji="1" lang="zh-CN" altLang="en-US" dirty="0">
                <a:solidFill>
                  <a:srgbClr val="C00000"/>
                </a:solidFill>
              </a:rPr>
              <a:t>：字典中所含有</a:t>
            </a:r>
            <a:r>
              <a:rPr kumimoji="1" lang="zh-CN" altLang="en-US" sz="1900" b="1" dirty="0">
                <a:solidFill>
                  <a:srgbClr val="C00000"/>
                </a:solidFill>
              </a:rPr>
              <a:t>不同的单词</a:t>
            </a:r>
            <a:r>
              <a:rPr kumimoji="1" lang="zh-CN" altLang="en-US" dirty="0">
                <a:solidFill>
                  <a:srgbClr val="C00000"/>
                </a:solidFill>
              </a:rPr>
              <a:t>数目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3E96B7-1EA7-FA49-B621-5A8CA6985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569" y="1710030"/>
            <a:ext cx="2682648" cy="7504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CE72F4B-9D8D-0B4B-9803-C5186AE18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527" y="3456132"/>
            <a:ext cx="5147204" cy="64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4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485394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95935" y="157880"/>
            <a:ext cx="3787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提纲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文本分类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817418" y="581891"/>
            <a:ext cx="2178627" cy="1891145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995935" y="1035978"/>
            <a:ext cx="3542073" cy="368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文本分类应用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文本分类形式化定义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文本分类方法介绍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贝叶斯公式介绍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基于朴素贝叶斯分类器的文本分类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一个实例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另一个实例（课堂练习）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朴素贝叶斯的问题与效果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NLTK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文本分类实例</a:t>
            </a:r>
          </a:p>
        </p:txBody>
      </p:sp>
    </p:spTree>
    <p:extLst>
      <p:ext uri="{BB962C8B-B14F-4D97-AF65-F5344CB8AC3E}">
        <p14:creationId xmlns:p14="http://schemas.microsoft.com/office/powerpoint/2010/main" val="181941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6066E8-E8CF-F54B-8430-928CDD35F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文本分析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31CE08-4DFF-3945-85E2-766BF0B80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一个实例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B03CC81-8A2D-D84F-B60F-B2B253C4C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89" y="1321377"/>
            <a:ext cx="6734117" cy="2951805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8ADEA71-0774-4213-A538-1DA9855BF2F2}"/>
              </a:ext>
            </a:extLst>
          </p:cNvPr>
          <p:cNvCxnSpPr/>
          <p:nvPr/>
        </p:nvCxnSpPr>
        <p:spPr>
          <a:xfrm>
            <a:off x="2580409" y="3470563"/>
            <a:ext cx="291638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F379833-DCAC-41D6-8000-A44AB27A6532}"/>
              </a:ext>
            </a:extLst>
          </p:cNvPr>
          <p:cNvCxnSpPr/>
          <p:nvPr/>
        </p:nvCxnSpPr>
        <p:spPr>
          <a:xfrm flipV="1">
            <a:off x="2258291" y="4298372"/>
            <a:ext cx="3962400" cy="31173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340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6066E8-E8CF-F54B-8430-928CDD35F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文本分析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31CE08-4DFF-3945-85E2-766BF0B80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一个实例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B03CC81-8A2D-D84F-B60F-B2B253C4C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20932"/>
            <a:ext cx="3947938" cy="173052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C59219D-BA34-4A35-BC5F-D5C21AACBBDA}"/>
              </a:ext>
            </a:extLst>
          </p:cNvPr>
          <p:cNvSpPr/>
          <p:nvPr/>
        </p:nvSpPr>
        <p:spPr>
          <a:xfrm>
            <a:off x="4859824" y="2980831"/>
            <a:ext cx="3999813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B=|V|</a:t>
            </a:r>
            <a:r>
              <a:rPr kumimoji="1" lang="zh-CN" altLang="en-US" dirty="0">
                <a:solidFill>
                  <a:srgbClr val="C00000"/>
                </a:solidFill>
              </a:rPr>
              <a:t>：字典中所含有不同的单词数目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4873336" y="560071"/>
            <a:ext cx="3972791" cy="23064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dirty="0" smtClean="0"/>
              <a:t>字典表：</a:t>
            </a:r>
            <a:r>
              <a:rPr lang="en-US" altLang="zh-CN" dirty="0" smtClean="0"/>
              <a:t>|V|=6</a:t>
            </a:r>
          </a:p>
          <a:p>
            <a:pPr algn="just"/>
            <a:r>
              <a:rPr lang="en-US" altLang="zh-CN" dirty="0" smtClean="0"/>
              <a:t>Chinese</a:t>
            </a:r>
          </a:p>
          <a:p>
            <a:pPr algn="just"/>
            <a:r>
              <a:rPr lang="en-US" altLang="zh-CN" dirty="0" smtClean="0"/>
              <a:t>Beijing</a:t>
            </a:r>
          </a:p>
          <a:p>
            <a:pPr algn="just"/>
            <a:r>
              <a:rPr lang="en-US" altLang="zh-CN" dirty="0" smtClean="0"/>
              <a:t>shanghai</a:t>
            </a:r>
          </a:p>
          <a:p>
            <a:pPr algn="just"/>
            <a:r>
              <a:rPr lang="en-US" altLang="zh-CN" dirty="0" smtClean="0"/>
              <a:t>Macao</a:t>
            </a:r>
          </a:p>
          <a:p>
            <a:pPr algn="just"/>
            <a:r>
              <a:rPr lang="en-US" altLang="zh-CN" dirty="0" smtClean="0"/>
              <a:t>Tokyo</a:t>
            </a:r>
          </a:p>
          <a:p>
            <a:pPr algn="just"/>
            <a:r>
              <a:rPr lang="en-US" altLang="zh-CN" dirty="0" smtClean="0"/>
              <a:t> japan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772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6066E8-E8CF-F54B-8430-928CDD35F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文本分析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31CE08-4DFF-3945-85E2-766BF0B80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一个实例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B03CC81-8A2D-D84F-B60F-B2B253C4C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20932"/>
            <a:ext cx="3947938" cy="173052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C59219D-BA34-4A35-BC5F-D5C21AACBBDA}"/>
              </a:ext>
            </a:extLst>
          </p:cNvPr>
          <p:cNvSpPr/>
          <p:nvPr/>
        </p:nvSpPr>
        <p:spPr>
          <a:xfrm>
            <a:off x="4787088" y="1981946"/>
            <a:ext cx="3999813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B=|V|</a:t>
            </a:r>
            <a:r>
              <a:rPr kumimoji="1" lang="zh-CN" altLang="en-US" dirty="0">
                <a:solidFill>
                  <a:srgbClr val="C00000"/>
                </a:solidFill>
              </a:rPr>
              <a:t>：字典中所含有不同的单词数目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4859824" y="704850"/>
            <a:ext cx="3972791" cy="9628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dirty="0" smtClean="0"/>
              <a:t>字典表：</a:t>
            </a:r>
            <a:r>
              <a:rPr lang="en-US" altLang="zh-CN" dirty="0" smtClean="0"/>
              <a:t>|V|=6</a:t>
            </a:r>
          </a:p>
          <a:p>
            <a:pPr algn="just"/>
            <a:r>
              <a:rPr lang="en-US" altLang="zh-CN" dirty="0" err="1" smtClean="0"/>
              <a:t>Chinese,Beijing,shanghai</a:t>
            </a:r>
            <a:r>
              <a:rPr lang="en-US" altLang="zh-CN" dirty="0" smtClean="0"/>
              <a:t>,</a:t>
            </a:r>
          </a:p>
          <a:p>
            <a:pPr algn="just"/>
            <a:r>
              <a:rPr lang="en-US" altLang="zh-CN" dirty="0" err="1" smtClean="0"/>
              <a:t>macao,Tokyo</a:t>
            </a:r>
            <a:r>
              <a:rPr lang="en-US" altLang="zh-CN" dirty="0" smtClean="0"/>
              <a:t>, japan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552" y="2621107"/>
            <a:ext cx="4461334" cy="2243966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1219200" y="1430482"/>
            <a:ext cx="2809009" cy="4260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1208809" y="1873827"/>
            <a:ext cx="2819400" cy="1697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>
            <a:stCxn id="6" idx="3"/>
          </p:cNvCxnSpPr>
          <p:nvPr/>
        </p:nvCxnSpPr>
        <p:spPr>
          <a:xfrm>
            <a:off x="4028209" y="1643496"/>
            <a:ext cx="2324100" cy="1976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10" idx="3"/>
          </p:cNvCxnSpPr>
          <p:nvPr/>
        </p:nvCxnSpPr>
        <p:spPr>
          <a:xfrm>
            <a:off x="4028209" y="1958686"/>
            <a:ext cx="2372591" cy="2412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左大括号 14"/>
          <p:cNvSpPr/>
          <p:nvPr/>
        </p:nvSpPr>
        <p:spPr>
          <a:xfrm>
            <a:off x="6380190" y="3383972"/>
            <a:ext cx="190500" cy="60267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左大括号 15"/>
          <p:cNvSpPr/>
          <p:nvPr/>
        </p:nvSpPr>
        <p:spPr>
          <a:xfrm>
            <a:off x="6405343" y="4146837"/>
            <a:ext cx="190500" cy="60267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033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6066E8-E8CF-F54B-8430-928CDD35F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文本分析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31CE08-4DFF-3945-85E2-766BF0B80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5687"/>
            <a:ext cx="8229600" cy="3937000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一个实例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B03CC81-8A2D-D84F-B60F-B2B253C4C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20932"/>
            <a:ext cx="3947938" cy="173052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C59219D-BA34-4A35-BC5F-D5C21AACBBDA}"/>
              </a:ext>
            </a:extLst>
          </p:cNvPr>
          <p:cNvSpPr/>
          <p:nvPr/>
        </p:nvSpPr>
        <p:spPr>
          <a:xfrm>
            <a:off x="4787088" y="1981946"/>
            <a:ext cx="3999813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B=|V|</a:t>
            </a:r>
            <a:r>
              <a:rPr kumimoji="1" lang="zh-CN" altLang="en-US" dirty="0">
                <a:solidFill>
                  <a:srgbClr val="C00000"/>
                </a:solidFill>
              </a:rPr>
              <a:t>：字典中所含有不同的单词数目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4859824" y="704850"/>
            <a:ext cx="3972791" cy="9628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dirty="0" smtClean="0"/>
              <a:t>字典表：</a:t>
            </a:r>
            <a:r>
              <a:rPr lang="en-US" altLang="zh-CN" dirty="0" smtClean="0"/>
              <a:t>|V|=6</a:t>
            </a:r>
          </a:p>
          <a:p>
            <a:pPr algn="just"/>
            <a:r>
              <a:rPr lang="en-US" altLang="zh-CN" dirty="0" err="1" smtClean="0"/>
              <a:t>Chinese,Beijing,shanghai</a:t>
            </a:r>
            <a:r>
              <a:rPr lang="en-US" altLang="zh-CN" dirty="0" smtClean="0"/>
              <a:t>,</a:t>
            </a:r>
          </a:p>
          <a:p>
            <a:pPr algn="just"/>
            <a:r>
              <a:rPr lang="en-US" altLang="zh-CN" dirty="0" err="1" smtClean="0"/>
              <a:t>macao,Tokyo</a:t>
            </a:r>
            <a:r>
              <a:rPr lang="en-US" altLang="zh-CN" dirty="0" smtClean="0"/>
              <a:t>, japan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263" y="2568788"/>
            <a:ext cx="4461334" cy="224396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F76B71F-1FE1-274E-BD5A-D5E2A9BFAD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92" r="13096" b="63503"/>
          <a:stretch/>
        </p:blipFill>
        <p:spPr>
          <a:xfrm>
            <a:off x="155864" y="4100916"/>
            <a:ext cx="4159828" cy="708455"/>
          </a:xfrm>
          <a:prstGeom prst="rect">
            <a:avLst/>
          </a:prstGeom>
        </p:spPr>
      </p:pic>
      <p:cxnSp>
        <p:nvCxnSpPr>
          <p:cNvPr id="10" name="直接箭头连接符 9"/>
          <p:cNvCxnSpPr>
            <a:endCxn id="9" idx="0"/>
          </p:cNvCxnSpPr>
          <p:nvPr/>
        </p:nvCxnSpPr>
        <p:spPr>
          <a:xfrm flipH="1">
            <a:off x="2235778" y="3477491"/>
            <a:ext cx="2481695" cy="623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左大括号 10"/>
          <p:cNvSpPr/>
          <p:nvPr/>
        </p:nvSpPr>
        <p:spPr>
          <a:xfrm>
            <a:off x="6144491" y="3387436"/>
            <a:ext cx="346364" cy="63730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>
            <a:stCxn id="11" idx="1"/>
          </p:cNvCxnSpPr>
          <p:nvPr/>
        </p:nvCxnSpPr>
        <p:spPr>
          <a:xfrm flipH="1">
            <a:off x="4315693" y="3706091"/>
            <a:ext cx="1828798" cy="585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19" idx="1"/>
          </p:cNvCxnSpPr>
          <p:nvPr/>
        </p:nvCxnSpPr>
        <p:spPr>
          <a:xfrm flipH="1">
            <a:off x="4315693" y="4417868"/>
            <a:ext cx="1908462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左大括号 18"/>
          <p:cNvSpPr/>
          <p:nvPr/>
        </p:nvSpPr>
        <p:spPr>
          <a:xfrm>
            <a:off x="6224155" y="4139045"/>
            <a:ext cx="266700" cy="5576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821A3878-DDB6-3042-9063-6C131B74A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768" y="3307573"/>
            <a:ext cx="3803698" cy="38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9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84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6066E8-E8CF-F54B-8430-928CDD35F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文本分析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31CE08-4DFF-3945-85E2-766BF0B80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另一个实例</a:t>
            </a:r>
            <a:endParaRPr kumimoji="1" lang="en-US" altLang="zh-CN" dirty="0" smtClean="0"/>
          </a:p>
          <a:p>
            <a:pPr lvl="0"/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有如下文档及其分类，请使用朴素贝叶斯方法对第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个文档进行分类。</a:t>
            </a:r>
            <a:endParaRPr lang="zh-CN" altLang="en-US" sz="3200" dirty="0">
              <a:latin typeface="Arial" panose="020B0604020202020204" pitchFamily="34" charset="0"/>
            </a:endParaRPr>
          </a:p>
          <a:p>
            <a:endParaRPr kumimoji="1" lang="zh-CN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567897"/>
              </p:ext>
            </p:extLst>
          </p:nvPr>
        </p:nvGraphicFramePr>
        <p:xfrm>
          <a:off x="1836420" y="1878647"/>
          <a:ext cx="5665470" cy="1645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1345">
                  <a:extLst>
                    <a:ext uri="{9D8B030D-6E8A-4147-A177-3AD203B41FA5}">
                      <a16:colId xmlns:a16="http://schemas.microsoft.com/office/drawing/2014/main" val="3711325205"/>
                    </a:ext>
                  </a:extLst>
                </a:gridCol>
                <a:gridCol w="2259790">
                  <a:extLst>
                    <a:ext uri="{9D8B030D-6E8A-4147-A177-3AD203B41FA5}">
                      <a16:colId xmlns:a16="http://schemas.microsoft.com/office/drawing/2014/main" val="2486145299"/>
                    </a:ext>
                  </a:extLst>
                </a:gridCol>
                <a:gridCol w="1544335">
                  <a:extLst>
                    <a:ext uri="{9D8B030D-6E8A-4147-A177-3AD203B41FA5}">
                      <a16:colId xmlns:a16="http://schemas.microsoft.com/office/drawing/2014/main" val="23465077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人民大学明德楼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人大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66711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明德楼办公室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人大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70954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3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北京大学未名湖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北大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17819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4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一勺池是小湖泊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人大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5512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5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未名湖是大湖泊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北大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7865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6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明德楼未名湖湖泊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?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85402450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2118360" y="3736955"/>
            <a:ext cx="5303520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</a:rPr>
              <a:t>词汇表如下：</a:t>
            </a:r>
            <a:r>
              <a:rPr lang="zh-CN" altLang="zh-CN" b="1" kern="100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b="1" kern="100" dirty="0" smtClean="0">
                <a:solidFill>
                  <a:srgbClr val="C00000"/>
                </a:solidFill>
                <a:latin typeface="Times New Roman" panose="02020603050405020304" pitchFamily="18" charset="0"/>
              </a:rPr>
              <a:t>10</a:t>
            </a:r>
            <a:r>
              <a:rPr lang="zh-CN" altLang="en-US" b="1" kern="100" dirty="0" smtClean="0">
                <a:solidFill>
                  <a:srgbClr val="C00000"/>
                </a:solidFill>
                <a:latin typeface="Times New Roman" panose="02020603050405020304" pitchFamily="18" charset="0"/>
              </a:rPr>
              <a:t>个词汇</a:t>
            </a:r>
            <a:endParaRPr lang="zh-CN" altLang="zh-CN" sz="1400" b="1" kern="100" dirty="0">
              <a:solidFill>
                <a:srgbClr val="C00000"/>
              </a:solidFill>
              <a:latin typeface="Times New Roman" panose="02020603050405020304" pitchFamily="18" charset="0"/>
            </a:endParaRPr>
          </a:p>
          <a:p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人民大学、明德楼、办公室、北京大学、未名湖、一勺池、是、小、湖泊、大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472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6066E8-E8CF-F54B-8430-928CDD35F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文本分析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31CE08-4DFF-3945-85E2-766BF0B80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另一个实例</a:t>
            </a:r>
            <a:endParaRPr kumimoji="1" lang="en-US" altLang="zh-CN" dirty="0" smtClean="0"/>
          </a:p>
          <a:p>
            <a:pPr lvl="0"/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有如下文档及其分类，请使用朴素贝叶斯方法对第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个文档进行分类。</a:t>
            </a:r>
            <a:endParaRPr lang="zh-CN" altLang="en-US" sz="3200" dirty="0">
              <a:latin typeface="Arial" panose="020B0604020202020204" pitchFamily="34" charset="0"/>
            </a:endParaRPr>
          </a:p>
          <a:p>
            <a:endParaRPr kumimoji="1" lang="zh-CN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576749"/>
              </p:ext>
            </p:extLst>
          </p:nvPr>
        </p:nvGraphicFramePr>
        <p:xfrm>
          <a:off x="1836420" y="1878647"/>
          <a:ext cx="5665470" cy="1645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1345">
                  <a:extLst>
                    <a:ext uri="{9D8B030D-6E8A-4147-A177-3AD203B41FA5}">
                      <a16:colId xmlns:a16="http://schemas.microsoft.com/office/drawing/2014/main" val="3711325205"/>
                    </a:ext>
                  </a:extLst>
                </a:gridCol>
                <a:gridCol w="2259790">
                  <a:extLst>
                    <a:ext uri="{9D8B030D-6E8A-4147-A177-3AD203B41FA5}">
                      <a16:colId xmlns:a16="http://schemas.microsoft.com/office/drawing/2014/main" val="2486145299"/>
                    </a:ext>
                  </a:extLst>
                </a:gridCol>
                <a:gridCol w="1544335">
                  <a:extLst>
                    <a:ext uri="{9D8B030D-6E8A-4147-A177-3AD203B41FA5}">
                      <a16:colId xmlns:a16="http://schemas.microsoft.com/office/drawing/2014/main" val="23465077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rgbClr val="C00000"/>
                          </a:solidFill>
                          <a:effectLst/>
                        </a:rPr>
                        <a:t>人民大学明德楼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rgbClr val="C00000"/>
                          </a:solidFill>
                          <a:effectLst/>
                        </a:rPr>
                        <a:t>人大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66711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solidFill>
                            <a:srgbClr val="C00000"/>
                          </a:solidFill>
                          <a:effectLst/>
                        </a:rPr>
                        <a:t>明德楼办公室</a:t>
                      </a:r>
                      <a:endParaRPr lang="zh-CN" sz="1400" kern="10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rgbClr val="C00000"/>
                          </a:solidFill>
                          <a:effectLst/>
                        </a:rPr>
                        <a:t>人大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70954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3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北京大学未名湖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北大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17819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4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rgbClr val="C00000"/>
                          </a:solidFill>
                          <a:effectLst/>
                        </a:rPr>
                        <a:t>一勺池是小湖泊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rgbClr val="C00000"/>
                          </a:solidFill>
                          <a:effectLst/>
                        </a:rPr>
                        <a:t>人大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5512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5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未名湖是大湖泊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北大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7865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6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明德楼未名湖湖泊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?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8540245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798320" y="3714236"/>
                <a:ext cx="4572000" cy="1156214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zh-CN" altLang="zh-CN" kern="100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计算先验概率</a:t>
                </a:r>
                <a:endParaRPr lang="zh-CN" altLang="zh-CN" sz="1400" kern="100" dirty="0">
                  <a:latin typeface="Times New Roman" panose="02020603050405020304" pitchFamily="18" charset="0"/>
                </a:endParaRPr>
              </a:p>
              <a:p>
                <a:pPr indent="266700" algn="just">
                  <a:spcAft>
                    <a:spcPts val="0"/>
                  </a:spcAft>
                </a:pPr>
                <a:r>
                  <a:rPr lang="en-US" altLang="zh-CN" kern="100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P(</a:t>
                </a:r>
                <a:r>
                  <a:rPr lang="zh-CN" altLang="zh-CN" kern="100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人大</a:t>
                </a:r>
                <a:r>
                  <a:rPr lang="en-US" altLang="zh-CN" kern="100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)=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 kern="1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kern="1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i="1" kern="1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zh-CN" altLang="zh-CN" sz="1400" kern="100" dirty="0">
                  <a:latin typeface="Times New Roman" panose="02020603050405020304" pitchFamily="18" charset="0"/>
                </a:endParaRPr>
              </a:p>
              <a:p>
                <a:pPr indent="266700" algn="just">
                  <a:spcAft>
                    <a:spcPts val="0"/>
                  </a:spcAft>
                </a:pPr>
                <a:r>
                  <a:rPr lang="en-US" altLang="zh-CN" kern="100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P(</a:t>
                </a:r>
                <a:r>
                  <a:rPr lang="zh-CN" altLang="zh-CN" kern="100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北大</a:t>
                </a:r>
                <a:r>
                  <a:rPr lang="en-US" altLang="zh-CN" kern="100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)=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 kern="1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kern="1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i="1" kern="1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zh-CN" altLang="zh-CN" sz="1400" kern="10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320" y="3714236"/>
                <a:ext cx="4572000" cy="1156214"/>
              </a:xfrm>
              <a:prstGeom prst="rect">
                <a:avLst/>
              </a:prstGeom>
              <a:blipFill>
                <a:blip r:embed="rId2"/>
                <a:stretch>
                  <a:fillRect l="-931" t="-3125" b="-1563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2076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6066E8-E8CF-F54B-8430-928CDD35F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文本分析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31CE08-4DFF-3945-85E2-766BF0B80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另一个实例</a:t>
            </a:r>
            <a:endParaRPr kumimoji="1" lang="en-US" altLang="zh-CN" dirty="0" smtClean="0"/>
          </a:p>
          <a:p>
            <a:pPr lvl="0"/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有如下文档及其分类，请使用朴素贝叶斯方法对第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个文档进行分类。</a:t>
            </a:r>
            <a:endParaRPr lang="zh-CN" altLang="en-US" sz="3200" dirty="0">
              <a:latin typeface="Arial" panose="020B0604020202020204" pitchFamily="34" charset="0"/>
            </a:endParaRPr>
          </a:p>
          <a:p>
            <a:endParaRPr kumimoji="1" lang="zh-CN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576482"/>
              </p:ext>
            </p:extLst>
          </p:nvPr>
        </p:nvGraphicFramePr>
        <p:xfrm>
          <a:off x="1836420" y="1878647"/>
          <a:ext cx="5665470" cy="1645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1345">
                  <a:extLst>
                    <a:ext uri="{9D8B030D-6E8A-4147-A177-3AD203B41FA5}">
                      <a16:colId xmlns:a16="http://schemas.microsoft.com/office/drawing/2014/main" val="3711325205"/>
                    </a:ext>
                  </a:extLst>
                </a:gridCol>
                <a:gridCol w="2259790">
                  <a:extLst>
                    <a:ext uri="{9D8B030D-6E8A-4147-A177-3AD203B41FA5}">
                      <a16:colId xmlns:a16="http://schemas.microsoft.com/office/drawing/2014/main" val="2486145299"/>
                    </a:ext>
                  </a:extLst>
                </a:gridCol>
                <a:gridCol w="1544335">
                  <a:extLst>
                    <a:ext uri="{9D8B030D-6E8A-4147-A177-3AD203B41FA5}">
                      <a16:colId xmlns:a16="http://schemas.microsoft.com/office/drawing/2014/main" val="23465077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rgbClr val="C00000"/>
                          </a:solidFill>
                          <a:effectLst/>
                        </a:rPr>
                        <a:t>人民大学明德楼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rgbClr val="C00000"/>
                          </a:solidFill>
                          <a:effectLst/>
                        </a:rPr>
                        <a:t>人大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66711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rgbClr val="C00000"/>
                          </a:solidFill>
                          <a:effectLst/>
                        </a:rPr>
                        <a:t>明德楼办公室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rgbClr val="C00000"/>
                          </a:solidFill>
                          <a:effectLst/>
                        </a:rPr>
                        <a:t>人大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70954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3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北京大学未名湖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北大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17819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4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rgbClr val="C00000"/>
                          </a:solidFill>
                          <a:effectLst/>
                        </a:rPr>
                        <a:t>一勺池是小湖泊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rgbClr val="C00000"/>
                          </a:solidFill>
                          <a:effectLst/>
                        </a:rPr>
                        <a:t>人大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5512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5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未名湖是大湖泊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北大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7865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6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明德楼未名湖湖泊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?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8540245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92480" y="3714236"/>
                <a:ext cx="7639050" cy="104977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P(</a:t>
                </a:r>
                <a:r>
                  <a:rPr lang="zh-CN" altLang="zh-CN" dirty="0"/>
                  <a:t>人民大学、</a:t>
                </a:r>
                <a:r>
                  <a:rPr lang="zh-CN" altLang="zh-CN" b="1" dirty="0">
                    <a:solidFill>
                      <a:srgbClr val="C00000"/>
                    </a:solidFill>
                  </a:rPr>
                  <a:t>明德楼</a:t>
                </a:r>
                <a:r>
                  <a:rPr lang="zh-CN" altLang="zh-CN" dirty="0"/>
                  <a:t>、办公室、北京大学、</a:t>
                </a:r>
                <a:r>
                  <a:rPr lang="zh-CN" altLang="zh-CN" dirty="0">
                    <a:solidFill>
                      <a:srgbClr val="C00000"/>
                    </a:solidFill>
                  </a:rPr>
                  <a:t>未名湖</a:t>
                </a:r>
                <a:r>
                  <a:rPr lang="zh-CN" altLang="zh-CN" dirty="0"/>
                  <a:t>、一勺池、是、小、</a:t>
                </a:r>
                <a:r>
                  <a:rPr lang="zh-CN" altLang="zh-CN" b="1" dirty="0">
                    <a:solidFill>
                      <a:srgbClr val="C00000"/>
                    </a:solidFill>
                  </a:rPr>
                  <a:t>湖泊</a:t>
                </a:r>
                <a:r>
                  <a:rPr lang="zh-CN" altLang="zh-CN" dirty="0"/>
                  <a:t>、大</a:t>
                </a:r>
                <a:r>
                  <a:rPr lang="en-US" altLang="zh-CN" dirty="0"/>
                  <a:t>|</a:t>
                </a:r>
                <a:r>
                  <a:rPr lang="zh-CN" altLang="zh-CN" dirty="0"/>
                  <a:t>人大</a:t>
                </a:r>
                <a:r>
                  <a:rPr lang="en-US" altLang="zh-CN" dirty="0"/>
                  <a:t>)=</a:t>
                </a:r>
                <a:endParaRPr lang="zh-CN" altLang="zh-CN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1+1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8+10</m:t>
                        </m:r>
                      </m:den>
                    </m:f>
                  </m:oMath>
                </a14:m>
                <a:r>
                  <a:rPr lang="zh-CN" altLang="zh-CN" dirty="0"/>
                  <a:t>、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</m:oMath>
                </a14:m>
                <a:r>
                  <a:rPr lang="zh-CN" altLang="zh-CN" dirty="0"/>
                  <a:t>、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1+1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8+10</m:t>
                        </m:r>
                      </m:den>
                    </m:f>
                  </m:oMath>
                </a14:m>
                <a:r>
                  <a:rPr lang="zh-CN" altLang="zh-CN" dirty="0"/>
                  <a:t>、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0+1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8+10</m:t>
                        </m:r>
                      </m:den>
                    </m:f>
                  </m:oMath>
                </a14:m>
                <a:r>
                  <a:rPr lang="zh-CN" altLang="zh-CN" dirty="0"/>
                  <a:t>、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0+1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8+10</m:t>
                        </m:r>
                      </m:den>
                    </m:f>
                  </m:oMath>
                </a14:m>
                <a:r>
                  <a:rPr lang="zh-CN" altLang="zh-CN" dirty="0"/>
                  <a:t>、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1+1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8+10</m:t>
                        </m:r>
                      </m:den>
                    </m:f>
                  </m:oMath>
                </a14:m>
                <a:r>
                  <a:rPr lang="zh-CN" altLang="zh-CN" dirty="0"/>
                  <a:t>、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1+1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8+10</m:t>
                        </m:r>
                      </m:den>
                    </m:f>
                  </m:oMath>
                </a14:m>
                <a:r>
                  <a:rPr lang="zh-CN" altLang="zh-CN" dirty="0"/>
                  <a:t>、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1+1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8+10</m:t>
                        </m:r>
                      </m:den>
                    </m:f>
                  </m:oMath>
                </a14:m>
                <a:r>
                  <a:rPr lang="zh-CN" altLang="zh-CN" dirty="0"/>
                  <a:t>、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1+1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8+10</m:t>
                        </m:r>
                      </m:den>
                    </m:f>
                  </m:oMath>
                </a14:m>
                <a:r>
                  <a:rPr lang="zh-CN" altLang="zh-CN" dirty="0"/>
                  <a:t>、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0+1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8+10</m:t>
                        </m:r>
                      </m:den>
                    </m:f>
                  </m:oMath>
                </a14:m>
                <a:endParaRPr lang="zh-CN" altLang="zh-CN" sz="1400" kern="10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" y="3714236"/>
                <a:ext cx="7639050" cy="1049775"/>
              </a:xfrm>
              <a:prstGeom prst="rect">
                <a:avLst/>
              </a:prstGeom>
              <a:blipFill>
                <a:blip r:embed="rId2"/>
                <a:stretch>
                  <a:fillRect l="-558" t="-4023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797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6066E8-E8CF-F54B-8430-928CDD35F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文本分析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31CE08-4DFF-3945-85E2-766BF0B80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另一个实例</a:t>
            </a:r>
            <a:endParaRPr kumimoji="1" lang="en-US" altLang="zh-CN" dirty="0" smtClean="0"/>
          </a:p>
          <a:p>
            <a:pPr lvl="0"/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有如下文档及其分类，请使用朴素贝叶斯方法对第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个文档进行分类。</a:t>
            </a:r>
            <a:endParaRPr lang="zh-CN" altLang="en-US" sz="3200" dirty="0">
              <a:latin typeface="Arial" panose="020B0604020202020204" pitchFamily="34" charset="0"/>
            </a:endParaRPr>
          </a:p>
          <a:p>
            <a:endParaRPr kumimoji="1" lang="zh-CN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313235"/>
              </p:ext>
            </p:extLst>
          </p:nvPr>
        </p:nvGraphicFramePr>
        <p:xfrm>
          <a:off x="1836420" y="1878647"/>
          <a:ext cx="5665470" cy="1645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1345">
                  <a:extLst>
                    <a:ext uri="{9D8B030D-6E8A-4147-A177-3AD203B41FA5}">
                      <a16:colId xmlns:a16="http://schemas.microsoft.com/office/drawing/2014/main" val="3711325205"/>
                    </a:ext>
                  </a:extLst>
                </a:gridCol>
                <a:gridCol w="2259790">
                  <a:extLst>
                    <a:ext uri="{9D8B030D-6E8A-4147-A177-3AD203B41FA5}">
                      <a16:colId xmlns:a16="http://schemas.microsoft.com/office/drawing/2014/main" val="2486145299"/>
                    </a:ext>
                  </a:extLst>
                </a:gridCol>
                <a:gridCol w="1544335">
                  <a:extLst>
                    <a:ext uri="{9D8B030D-6E8A-4147-A177-3AD203B41FA5}">
                      <a16:colId xmlns:a16="http://schemas.microsoft.com/office/drawing/2014/main" val="23465077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人民大学明德楼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人大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66711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明德楼办公室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人大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70954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3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rgbClr val="C00000"/>
                          </a:solidFill>
                          <a:effectLst/>
                        </a:rPr>
                        <a:t>北京大学未名湖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rgbClr val="C00000"/>
                          </a:solidFill>
                          <a:effectLst/>
                        </a:rPr>
                        <a:t>北大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17819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4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一勺池是小湖泊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人大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5512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5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rgbClr val="C00000"/>
                          </a:solidFill>
                          <a:effectLst/>
                        </a:rPr>
                        <a:t>未名湖是大湖泊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rgbClr val="C00000"/>
                          </a:solidFill>
                          <a:effectLst/>
                        </a:rPr>
                        <a:t>北大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7865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6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明德楼未名湖湖泊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?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8540245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92480" y="3714236"/>
                <a:ext cx="7639050" cy="104977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P(</a:t>
                </a:r>
                <a:r>
                  <a:rPr lang="zh-CN" altLang="zh-CN" dirty="0"/>
                  <a:t>人民大学、</a:t>
                </a:r>
                <a:r>
                  <a:rPr lang="zh-CN" altLang="zh-CN" dirty="0">
                    <a:solidFill>
                      <a:srgbClr val="C00000"/>
                    </a:solidFill>
                  </a:rPr>
                  <a:t>明德楼</a:t>
                </a:r>
                <a:r>
                  <a:rPr lang="zh-CN" altLang="zh-CN" dirty="0"/>
                  <a:t>、办公室、北京大学、</a:t>
                </a:r>
                <a:r>
                  <a:rPr lang="zh-CN" altLang="zh-CN" dirty="0">
                    <a:solidFill>
                      <a:srgbClr val="C00000"/>
                    </a:solidFill>
                  </a:rPr>
                  <a:t>未名湖</a:t>
                </a:r>
                <a:r>
                  <a:rPr lang="zh-CN" altLang="zh-CN" dirty="0"/>
                  <a:t>、一勺池、是、小、</a:t>
                </a:r>
                <a:r>
                  <a:rPr lang="zh-CN" altLang="zh-CN" dirty="0">
                    <a:solidFill>
                      <a:srgbClr val="C00000"/>
                    </a:solidFill>
                  </a:rPr>
                  <a:t>湖泊</a:t>
                </a:r>
                <a:r>
                  <a:rPr lang="zh-CN" altLang="zh-CN" dirty="0"/>
                  <a:t>、大</a:t>
                </a:r>
                <a:r>
                  <a:rPr lang="en-US" altLang="zh-CN" dirty="0"/>
                  <a:t>|</a:t>
                </a:r>
                <a:r>
                  <a:rPr lang="zh-CN" altLang="zh-CN" dirty="0"/>
                  <a:t>人大</a:t>
                </a:r>
                <a:r>
                  <a:rPr lang="en-US" altLang="zh-CN" dirty="0"/>
                  <a:t>)=</a:t>
                </a:r>
                <a:endParaRPr lang="zh-CN" altLang="zh-CN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0+1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6+10</m:t>
                        </m:r>
                      </m:den>
                    </m:f>
                  </m:oMath>
                </a14:m>
                <a:r>
                  <a:rPr lang="zh-CN" altLang="zh-CN" dirty="0"/>
                  <a:t>、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0+1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6+10</m:t>
                        </m:r>
                      </m:den>
                    </m:f>
                  </m:oMath>
                </a14:m>
                <a:r>
                  <a:rPr lang="zh-CN" altLang="zh-CN" dirty="0"/>
                  <a:t>、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0+1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6+10</m:t>
                        </m:r>
                      </m:den>
                    </m:f>
                  </m:oMath>
                </a14:m>
                <a:r>
                  <a:rPr lang="zh-CN" altLang="zh-CN" dirty="0"/>
                  <a:t>、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1+1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6+10</m:t>
                        </m:r>
                      </m:den>
                    </m:f>
                  </m:oMath>
                </a14:m>
                <a:r>
                  <a:rPr lang="zh-CN" altLang="zh-CN" dirty="0"/>
                  <a:t>、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2+1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6+10</m:t>
                        </m:r>
                      </m:den>
                    </m:f>
                  </m:oMath>
                </a14:m>
                <a:r>
                  <a:rPr lang="zh-CN" altLang="zh-CN" dirty="0"/>
                  <a:t>、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0+1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6+10</m:t>
                        </m:r>
                      </m:den>
                    </m:f>
                  </m:oMath>
                </a14:m>
                <a:r>
                  <a:rPr lang="zh-CN" altLang="zh-CN" dirty="0"/>
                  <a:t>、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1+1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6+10</m:t>
                        </m:r>
                      </m:den>
                    </m:f>
                  </m:oMath>
                </a14:m>
                <a:r>
                  <a:rPr lang="zh-CN" altLang="zh-CN" dirty="0"/>
                  <a:t>、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0+1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6+10</m:t>
                        </m:r>
                      </m:den>
                    </m:f>
                  </m:oMath>
                </a14:m>
                <a:r>
                  <a:rPr lang="zh-CN" altLang="zh-CN" dirty="0"/>
                  <a:t>、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1+1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6+10</m:t>
                        </m:r>
                      </m:den>
                    </m:f>
                  </m:oMath>
                </a14:m>
                <a:r>
                  <a:rPr lang="zh-CN" altLang="zh-CN" dirty="0"/>
                  <a:t>、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1+1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6+10</m:t>
                        </m:r>
                      </m:den>
                    </m:f>
                  </m:oMath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" y="3714236"/>
                <a:ext cx="7639050" cy="1049775"/>
              </a:xfrm>
              <a:prstGeom prst="rect">
                <a:avLst/>
              </a:prstGeom>
              <a:blipFill>
                <a:blip r:embed="rId2"/>
                <a:stretch>
                  <a:fillRect l="-558" t="-4023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332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6066E8-E8CF-F54B-8430-928CDD35F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文本分析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31CE08-4DFF-3945-85E2-766BF0B80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另一个实例</a:t>
            </a:r>
            <a:endParaRPr kumimoji="1" lang="en-US" altLang="zh-CN" dirty="0" smtClean="0"/>
          </a:p>
          <a:p>
            <a:pPr lvl="0"/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有如下文档及其分类，请使用朴素贝叶斯方法对第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个文档进行分类。</a:t>
            </a:r>
            <a:endParaRPr lang="zh-CN" altLang="en-US" sz="3200" dirty="0">
              <a:latin typeface="Arial" panose="020B0604020202020204" pitchFamily="34" charset="0"/>
            </a:endParaRPr>
          </a:p>
          <a:p>
            <a:endParaRPr kumimoji="1" lang="zh-CN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121551"/>
              </p:ext>
            </p:extLst>
          </p:nvPr>
        </p:nvGraphicFramePr>
        <p:xfrm>
          <a:off x="1779270" y="1562417"/>
          <a:ext cx="5665470" cy="1645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1345">
                  <a:extLst>
                    <a:ext uri="{9D8B030D-6E8A-4147-A177-3AD203B41FA5}">
                      <a16:colId xmlns:a16="http://schemas.microsoft.com/office/drawing/2014/main" val="3711325205"/>
                    </a:ext>
                  </a:extLst>
                </a:gridCol>
                <a:gridCol w="2259790">
                  <a:extLst>
                    <a:ext uri="{9D8B030D-6E8A-4147-A177-3AD203B41FA5}">
                      <a16:colId xmlns:a16="http://schemas.microsoft.com/office/drawing/2014/main" val="2486145299"/>
                    </a:ext>
                  </a:extLst>
                </a:gridCol>
                <a:gridCol w="1544335">
                  <a:extLst>
                    <a:ext uri="{9D8B030D-6E8A-4147-A177-3AD203B41FA5}">
                      <a16:colId xmlns:a16="http://schemas.microsoft.com/office/drawing/2014/main" val="23465077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人民大学明德楼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人大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66711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明德楼办公室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人大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70954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3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北京大学未名湖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北大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17819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4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一勺池是小湖泊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人大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5512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5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未名湖是大湖泊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北大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7865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6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明德楼未名湖湖泊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?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8540245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922020" y="3321806"/>
                <a:ext cx="7639050" cy="178164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zh-CN" sz="1400" dirty="0" smtClean="0"/>
                  <a:t>计算后验概率</a:t>
                </a:r>
              </a:p>
              <a:p>
                <a:r>
                  <a:rPr lang="en-US" altLang="zh-CN" sz="1400" dirty="0"/>
                  <a:t>P(</a:t>
                </a:r>
                <a:r>
                  <a:rPr lang="zh-CN" altLang="zh-CN" sz="1400" dirty="0"/>
                  <a:t>人大</a:t>
                </a:r>
                <a:r>
                  <a:rPr lang="en-US" altLang="zh-CN" sz="1400" dirty="0"/>
                  <a:t>|</a:t>
                </a:r>
                <a:r>
                  <a:rPr lang="zh-CN" altLang="zh-CN" sz="1400" dirty="0"/>
                  <a:t>明德楼</a:t>
                </a:r>
                <a:r>
                  <a:rPr lang="zh-CN" altLang="zh-CN" sz="1400" b="1" dirty="0"/>
                  <a:t>、未名湖</a:t>
                </a:r>
                <a:r>
                  <a:rPr lang="zh-CN" altLang="zh-CN" sz="1400" dirty="0"/>
                  <a:t>、湖泊</a:t>
                </a:r>
                <a:r>
                  <a:rPr lang="en-US" altLang="zh-CN" sz="1400" dirty="0"/>
                  <a:t>)</a:t>
                </a:r>
                <a14:m>
                  <m:oMath xmlns:m="http://schemas.openxmlformats.org/officeDocument/2006/math">
                    <m:r>
                      <a:rPr lang="en-US" altLang="zh-CN" sz="1400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altLang="zh-CN" sz="1400" dirty="0"/>
                  <a:t>P(</a:t>
                </a:r>
                <a:r>
                  <a:rPr lang="zh-CN" altLang="zh-CN" sz="1400" dirty="0"/>
                  <a:t>人大</a:t>
                </a:r>
                <a:r>
                  <a:rPr lang="en-US" altLang="zh-CN" sz="1400" dirty="0"/>
                  <a:t>)P(</a:t>
                </a:r>
                <a:r>
                  <a:rPr lang="zh-CN" altLang="zh-CN" sz="1400" dirty="0"/>
                  <a:t>明德楼</a:t>
                </a:r>
                <a:r>
                  <a:rPr lang="en-US" altLang="zh-CN" sz="1400" dirty="0"/>
                  <a:t>|</a:t>
                </a:r>
                <a:r>
                  <a:rPr lang="zh-CN" altLang="zh-CN" sz="1400" dirty="0"/>
                  <a:t>人大</a:t>
                </a:r>
                <a:r>
                  <a:rPr lang="en-US" altLang="zh-CN" sz="1400" dirty="0"/>
                  <a:t>) P(</a:t>
                </a:r>
                <a:r>
                  <a:rPr lang="zh-CN" altLang="zh-CN" sz="1400" b="1" dirty="0"/>
                  <a:t>未名湖</a:t>
                </a:r>
                <a:r>
                  <a:rPr lang="en-US" altLang="zh-CN" sz="1400" dirty="0"/>
                  <a:t>|</a:t>
                </a:r>
                <a:r>
                  <a:rPr lang="zh-CN" altLang="zh-CN" sz="1400" dirty="0"/>
                  <a:t>人大</a:t>
                </a:r>
                <a:r>
                  <a:rPr lang="en-US" altLang="zh-CN" sz="1400" dirty="0"/>
                  <a:t>) P(</a:t>
                </a:r>
                <a:r>
                  <a:rPr lang="zh-CN" altLang="zh-CN" sz="1400" dirty="0"/>
                  <a:t>湖泊</a:t>
                </a:r>
                <a:r>
                  <a:rPr lang="en-US" altLang="zh-CN" sz="1400" dirty="0"/>
                  <a:t>|</a:t>
                </a:r>
                <a:r>
                  <a:rPr lang="zh-CN" altLang="zh-CN" sz="1400" dirty="0"/>
                  <a:t>人大</a:t>
                </a:r>
                <a:r>
                  <a:rPr lang="en-US" altLang="zh-CN" sz="1400" dirty="0"/>
                  <a:t>)</a:t>
                </a:r>
                <a:endParaRPr lang="zh-CN" altLang="zh-CN" sz="14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f>
                      <m:f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  <m:f>
                      <m:f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  <m:f>
                      <m:f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</m:oMath>
                </a14:m>
                <a:r>
                  <a:rPr lang="en-US" altLang="zh-CN" sz="1400" dirty="0" smtClean="0"/>
                  <a:t>=18/29160=0.00062</a:t>
                </a:r>
                <a:endParaRPr lang="zh-CN" altLang="zh-CN" sz="1400" dirty="0"/>
              </a:p>
              <a:p>
                <a:endParaRPr lang="en-US" altLang="zh-CN" sz="1400" dirty="0" smtClean="0"/>
              </a:p>
              <a:p>
                <a:r>
                  <a:rPr lang="en-US" altLang="zh-CN" sz="1400" dirty="0" smtClean="0"/>
                  <a:t>P</a:t>
                </a:r>
                <a:r>
                  <a:rPr lang="en-US" altLang="zh-CN" sz="1400" dirty="0"/>
                  <a:t>(</a:t>
                </a:r>
                <a:r>
                  <a:rPr lang="zh-CN" altLang="zh-CN" sz="1400" dirty="0"/>
                  <a:t>北大</a:t>
                </a:r>
                <a:r>
                  <a:rPr lang="en-US" altLang="zh-CN" sz="1400" dirty="0"/>
                  <a:t>|</a:t>
                </a:r>
                <a:r>
                  <a:rPr lang="zh-CN" altLang="zh-CN" sz="1400" dirty="0"/>
                  <a:t>明德楼</a:t>
                </a:r>
                <a:r>
                  <a:rPr lang="zh-CN" altLang="zh-CN" sz="1400" b="1" dirty="0"/>
                  <a:t>、未名湖</a:t>
                </a:r>
                <a:r>
                  <a:rPr lang="zh-CN" altLang="zh-CN" sz="1400" dirty="0"/>
                  <a:t>、湖泊</a:t>
                </a:r>
                <a:r>
                  <a:rPr lang="en-US" altLang="zh-CN" sz="1400" dirty="0"/>
                  <a:t>)</a:t>
                </a:r>
                <a14:m>
                  <m:oMath xmlns:m="http://schemas.openxmlformats.org/officeDocument/2006/math">
                    <m:r>
                      <a:rPr lang="en-US" altLang="zh-CN" sz="1400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altLang="zh-CN" sz="1400" dirty="0"/>
                  <a:t>P(</a:t>
                </a:r>
                <a:r>
                  <a:rPr lang="zh-CN" altLang="zh-CN" sz="1400" dirty="0"/>
                  <a:t>北大</a:t>
                </a:r>
                <a:r>
                  <a:rPr lang="en-US" altLang="zh-CN" sz="1400" dirty="0"/>
                  <a:t>)P(</a:t>
                </a:r>
                <a:r>
                  <a:rPr lang="zh-CN" altLang="zh-CN" sz="1400" dirty="0"/>
                  <a:t>明德楼</a:t>
                </a:r>
                <a:r>
                  <a:rPr lang="en-US" altLang="zh-CN" sz="1400" dirty="0"/>
                  <a:t>|</a:t>
                </a:r>
                <a:r>
                  <a:rPr lang="zh-CN" altLang="zh-CN" sz="1400" dirty="0"/>
                  <a:t>北大</a:t>
                </a:r>
                <a:r>
                  <a:rPr lang="en-US" altLang="zh-CN" sz="1400" dirty="0"/>
                  <a:t>) P(</a:t>
                </a:r>
                <a:r>
                  <a:rPr lang="zh-CN" altLang="zh-CN" sz="1400" b="1" dirty="0"/>
                  <a:t>未名湖</a:t>
                </a:r>
                <a:r>
                  <a:rPr lang="en-US" altLang="zh-CN" sz="1400" dirty="0"/>
                  <a:t>|</a:t>
                </a:r>
                <a:r>
                  <a:rPr lang="zh-CN" altLang="zh-CN" sz="1400" dirty="0"/>
                  <a:t>北大</a:t>
                </a:r>
                <a:r>
                  <a:rPr lang="en-US" altLang="zh-CN" sz="1400" dirty="0"/>
                  <a:t>) P(</a:t>
                </a:r>
                <a:r>
                  <a:rPr lang="zh-CN" altLang="zh-CN" sz="1400" dirty="0"/>
                  <a:t>湖泊</a:t>
                </a:r>
                <a:r>
                  <a:rPr lang="en-US" altLang="zh-CN" sz="1400" dirty="0"/>
                  <a:t>|</a:t>
                </a:r>
                <a:r>
                  <a:rPr lang="zh-CN" altLang="zh-CN" sz="1400" dirty="0"/>
                  <a:t>北大</a:t>
                </a:r>
                <a:r>
                  <a:rPr lang="en-US" altLang="zh-CN" sz="1400" dirty="0"/>
                  <a:t>)</a:t>
                </a:r>
                <a:endParaRPr lang="zh-CN" altLang="zh-CN" sz="14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f>
                      <m:f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f>
                      <m:f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f>
                      <m:f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</m:oMath>
                </a14:m>
                <a:r>
                  <a:rPr lang="en-US" altLang="zh-CN" sz="1400" dirty="0"/>
                  <a:t>=</a:t>
                </a:r>
                <a:r>
                  <a:rPr lang="en-US" altLang="zh-CN" sz="1400" dirty="0" smtClean="0"/>
                  <a:t>12/20480=0.00059</a:t>
                </a:r>
                <a:endParaRPr lang="zh-CN" altLang="zh-CN" sz="1400" dirty="0"/>
              </a:p>
              <a:p>
                <a:r>
                  <a:rPr lang="zh-CN" altLang="zh-CN" sz="1400" dirty="0"/>
                  <a:t>该文档分类为</a:t>
                </a:r>
                <a:r>
                  <a:rPr lang="zh-CN" altLang="zh-CN" sz="1400" dirty="0" smtClean="0">
                    <a:solidFill>
                      <a:srgbClr val="C00000"/>
                    </a:solidFill>
                  </a:rPr>
                  <a:t>人大</a:t>
                </a:r>
                <a:endParaRPr lang="zh-CN" altLang="zh-CN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20" y="3321806"/>
                <a:ext cx="7639050" cy="1781642"/>
              </a:xfrm>
              <a:prstGeom prst="rect">
                <a:avLst/>
              </a:prstGeom>
              <a:blipFill>
                <a:blip r:embed="rId2"/>
                <a:stretch>
                  <a:fillRect l="-159" t="-1020" b="-1361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圆角矩形 5"/>
          <p:cNvSpPr/>
          <p:nvPr/>
        </p:nvSpPr>
        <p:spPr>
          <a:xfrm>
            <a:off x="3547110" y="2933700"/>
            <a:ext cx="2167890" cy="3581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99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文本分类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文本分类应用：</a:t>
            </a:r>
            <a:r>
              <a:rPr kumimoji="1" lang="zh-CN" altLang="en-US" dirty="0">
                <a:solidFill>
                  <a:srgbClr val="C00000"/>
                </a:solidFill>
              </a:rPr>
              <a:t>垃圾信息过滤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D3222C-8CD4-F14B-96B5-0D4004A1B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68" y="1656986"/>
            <a:ext cx="3876562" cy="226132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8C58371-9583-1C4A-A9EB-24593DD8659B}"/>
              </a:ext>
            </a:extLst>
          </p:cNvPr>
          <p:cNvSpPr txBox="1"/>
          <p:nvPr/>
        </p:nvSpPr>
        <p:spPr>
          <a:xfrm>
            <a:off x="1565933" y="4121785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垃圾</a:t>
            </a:r>
            <a:r>
              <a:rPr kumimoji="1" lang="en-US" altLang="zh-CN" dirty="0"/>
              <a:t>Email</a:t>
            </a:r>
            <a:endParaRPr kumimoji="1"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FC7180F-4906-4F4A-B237-F0606A3AA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733566"/>
              </p:ext>
            </p:extLst>
          </p:nvPr>
        </p:nvGraphicFramePr>
        <p:xfrm>
          <a:off x="4682268" y="819150"/>
          <a:ext cx="3896431" cy="32774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9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7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标签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短信内容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1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商业秘密的秘密性那是维系其商业价值和垄断地位的前提条件之一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4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南口阿玛施新春第一批限量春装到店啦 春暖花开淑女裙、冰蓝色公主衫气质粉小西装、冰丝女王长半裙</a:t>
                      </a:r>
                      <a:endParaRPr lang="zh-CN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3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带给我们大常州一场壮观的视觉盛宴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3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有原因不明的泌尿系统结石等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3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年从盐城拉回来的麻麻的嫁妆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84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感谢致电杭州萧山全金釜韩国烧烤店，本店位于金城路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xxx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号。韩式烧烤等，价格实惠、欢迎惠顾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【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全金釜韩国烧烤店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】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97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这款</a:t>
                      </a:r>
                      <a:r>
                        <a:rPr lang="en-US" altLang="zh-CN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UVe</a:t>
                      </a:r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智能杀菌机器人是扫地机的最佳伴侣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84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一次价值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xxx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元王牌项目；可充值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xxx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元店内项目卡一张；可以参与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动好生活百分百抽奖机会一次！预约电话：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xxxxxxxxxxx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3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此类皮肤特别容易招惹粉刺、黑头等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84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长期诚信在本市作各类资格职称（以及印 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章、牌、 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……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等。祥：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 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李伟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E7B92045-8782-074A-B761-9B66BC9CDC8B}"/>
              </a:ext>
            </a:extLst>
          </p:cNvPr>
          <p:cNvSpPr txBox="1"/>
          <p:nvPr/>
        </p:nvSpPr>
        <p:spPr>
          <a:xfrm>
            <a:off x="6227487" y="42417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垃圾短信</a:t>
            </a:r>
          </a:p>
        </p:txBody>
      </p:sp>
    </p:spTree>
    <p:extLst>
      <p:ext uri="{BB962C8B-B14F-4D97-AF65-F5344CB8AC3E}">
        <p14:creationId xmlns:p14="http://schemas.microsoft.com/office/powerpoint/2010/main" val="119661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65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88A67C-60C8-5B41-8869-2000A227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文本分类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AE75B6-35C0-6747-AE35-DBFBCB160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014" y="1276416"/>
            <a:ext cx="6663690" cy="3514479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9A1C1478-58B1-43AC-BA2D-F6C916204B11}"/>
              </a:ext>
            </a:extLst>
          </p:cNvPr>
          <p:cNvSpPr/>
          <p:nvPr/>
        </p:nvSpPr>
        <p:spPr>
          <a:xfrm>
            <a:off x="1878676" y="2627169"/>
            <a:ext cx="1160318" cy="56803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4D847685-B863-4B89-B5EA-C646B675FA61}"/>
              </a:ext>
            </a:extLst>
          </p:cNvPr>
          <p:cNvSpPr/>
          <p:nvPr/>
        </p:nvSpPr>
        <p:spPr>
          <a:xfrm>
            <a:off x="2367049" y="4099214"/>
            <a:ext cx="1877291" cy="49876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C131CE08-4DFF-3945-85E2-766BF0B80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5687"/>
            <a:ext cx="8229600" cy="3937000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朴素贝叶斯训练算法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07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018A7B-0830-A744-9C3C-B69477B9D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文本分类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0B1E7E-E894-1B47-BD9A-40DB32882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朴素贝叶斯应用</a:t>
            </a:r>
            <a:r>
              <a:rPr kumimoji="1" lang="en-US" altLang="zh-CN" dirty="0"/>
              <a:t>/</a:t>
            </a:r>
            <a:r>
              <a:rPr kumimoji="1" lang="zh-CN" altLang="en-US" dirty="0"/>
              <a:t>测试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231EA2-6786-EA49-A38C-67DF43BEC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61" y="1527117"/>
            <a:ext cx="6553200" cy="2768600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12FEC2AA-1523-446F-9E60-3107F618E338}"/>
              </a:ext>
            </a:extLst>
          </p:cNvPr>
          <p:cNvSpPr/>
          <p:nvPr/>
        </p:nvSpPr>
        <p:spPr>
          <a:xfrm>
            <a:off x="2654877" y="3797531"/>
            <a:ext cx="1884218" cy="58015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6832022" y="3276831"/>
            <a:ext cx="1759528" cy="11718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参考下页</a:t>
            </a:r>
            <a:endParaRPr lang="zh-CN" altLang="en-US" dirty="0"/>
          </a:p>
        </p:txBody>
      </p:sp>
      <p:cxnSp>
        <p:nvCxnSpPr>
          <p:cNvPr id="8" name="直接箭头连接符 7"/>
          <p:cNvCxnSpPr>
            <a:endCxn id="9" idx="6"/>
          </p:cNvCxnSpPr>
          <p:nvPr/>
        </p:nvCxnSpPr>
        <p:spPr>
          <a:xfrm flipH="1" flipV="1">
            <a:off x="5294167" y="3566911"/>
            <a:ext cx="1537856" cy="324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12FEC2AA-1523-446F-9E60-3107F618E338}"/>
              </a:ext>
            </a:extLst>
          </p:cNvPr>
          <p:cNvSpPr/>
          <p:nvPr/>
        </p:nvSpPr>
        <p:spPr>
          <a:xfrm>
            <a:off x="3409949" y="3276831"/>
            <a:ext cx="1884218" cy="58015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2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CD0140-9FD7-874B-A4A8-F2B9A4948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通过</a:t>
            </a:r>
            <a:r>
              <a:rPr kumimoji="1" lang="en-US" altLang="zh-CN" dirty="0"/>
              <a:t>log</a:t>
            </a:r>
            <a:r>
              <a:rPr kumimoji="1" lang="zh-CN" altLang="en-US" dirty="0"/>
              <a:t>把乘法变成加法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17FAA0-BB05-DC4A-AE79-6FBCA0D92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计算机表达概率相乘所遇到的问题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如果把很多个概率（</a:t>
            </a:r>
            <a:r>
              <a:rPr kumimoji="1" lang="en-US" altLang="zh-CN" dirty="0"/>
              <a:t>0~1</a:t>
            </a:r>
            <a:r>
              <a:rPr kumimoji="1" lang="zh-CN" altLang="en-US" dirty="0"/>
              <a:t>之间的数字）相乘，会很快得到低于计算机所能表达精度的数字（</a:t>
            </a:r>
            <a:r>
              <a:rPr lang="en-US" altLang="zh-CN" dirty="0"/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floating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point underflow</a:t>
            </a:r>
            <a:r>
              <a:rPr kumimoji="1" lang="zh-CN" altLang="en-US" dirty="0"/>
              <a:t>），</a:t>
            </a:r>
            <a:r>
              <a:rPr kumimoji="1" lang="zh-CN" altLang="en-US" dirty="0">
                <a:solidFill>
                  <a:srgbClr val="C00000"/>
                </a:solidFill>
              </a:rPr>
              <a:t>从而得到</a:t>
            </a:r>
            <a:r>
              <a:rPr kumimoji="1" lang="en-US" altLang="zh-CN" dirty="0">
                <a:solidFill>
                  <a:srgbClr val="C00000"/>
                </a:solidFill>
              </a:rPr>
              <a:t>0</a:t>
            </a:r>
            <a:r>
              <a:rPr kumimoji="1" lang="zh-CN" altLang="en-US" dirty="0">
                <a:solidFill>
                  <a:srgbClr val="C00000"/>
                </a:solidFill>
              </a:rPr>
              <a:t>概率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r>
              <a:rPr kumimoji="1" lang="zh-CN" altLang="en-US" dirty="0"/>
              <a:t>解决方案：</a:t>
            </a:r>
            <a:r>
              <a:rPr kumimoji="1" lang="en-US" altLang="zh-CN" dirty="0" smtClean="0">
                <a:solidFill>
                  <a:srgbClr val="C00000"/>
                </a:solidFill>
              </a:rPr>
              <a:t>log(XY)=log(X)</a:t>
            </a:r>
            <a:r>
              <a:rPr kumimoji="1" lang="zh-CN" altLang="en-US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+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log(Y)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1"/>
            <a:r>
              <a:rPr kumimoji="1" lang="zh-CN" altLang="en-US" dirty="0"/>
              <a:t>通过求</a:t>
            </a:r>
            <a:r>
              <a:rPr kumimoji="1" lang="en-US" altLang="zh-CN" dirty="0"/>
              <a:t>log</a:t>
            </a:r>
            <a:r>
              <a:rPr kumimoji="1" lang="zh-CN" altLang="en-US" dirty="0"/>
              <a:t>和的方式表达积的</a:t>
            </a:r>
            <a:r>
              <a:rPr kumimoji="1" lang="en-US" altLang="zh-CN" dirty="0"/>
              <a:t>log</a:t>
            </a:r>
          </a:p>
          <a:p>
            <a:pPr lvl="1"/>
            <a:r>
              <a:rPr kumimoji="1" lang="zh-CN" altLang="en-US" dirty="0"/>
              <a:t>注意：</a:t>
            </a:r>
            <a:r>
              <a:rPr kumimoji="1" lang="en-US" altLang="zh-CN" dirty="0"/>
              <a:t>log</a:t>
            </a:r>
            <a:r>
              <a:rPr kumimoji="1" lang="zh-CN" altLang="en-US" dirty="0"/>
              <a:t>是一个单增函数，取</a:t>
            </a:r>
            <a:r>
              <a:rPr kumimoji="1" lang="en-US" altLang="zh-CN" dirty="0"/>
              <a:t>log</a:t>
            </a:r>
            <a:r>
              <a:rPr kumimoji="1" lang="zh-CN" altLang="en-US" dirty="0"/>
              <a:t>后的函数并不改变其最大值点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因此，</a:t>
            </a:r>
            <a:r>
              <a:rPr kumimoji="1" lang="en-US" altLang="zh-CN" dirty="0"/>
              <a:t>Naïve</a:t>
            </a:r>
            <a:r>
              <a:rPr kumimoji="1" lang="zh-CN" altLang="en-US" dirty="0"/>
              <a:t> </a:t>
            </a:r>
            <a:r>
              <a:rPr kumimoji="1" lang="en-US" altLang="zh-CN" dirty="0"/>
              <a:t>Bayes</a:t>
            </a:r>
            <a:r>
              <a:rPr kumimoji="1" lang="zh-CN" altLang="en-US" dirty="0"/>
              <a:t>实际去计算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3EB336-0038-694F-9532-CF68F7180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808" y="3259287"/>
            <a:ext cx="5889460" cy="105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5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0F7FAC-16B8-4D45-8659-551FA9408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朴素贝叶斯时间复杂度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7DC46C2-7DF3-6047-997B-C4B6EFA8B1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</a:pPr>
                <a:endParaRPr kumimoji="1" lang="en-US" altLang="zh-CN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𝑎𝑣𝑒</m:t>
                        </m:r>
                      </m:sub>
                    </m:sSub>
                  </m:oMath>
                </a14:m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平均文档长度；</a:t>
                </a:r>
                <a:r>
                  <a:rPr kumimoji="1" lang="en-US" altLang="zh-CN" dirty="0"/>
                  <a:t>D</a:t>
                </a:r>
                <a:r>
                  <a:rPr kumimoji="1" lang="zh-CN" altLang="en-US" dirty="0"/>
                  <a:t>：训练文档集合；</a:t>
                </a:r>
                <a:r>
                  <a:rPr kumimoji="1" lang="en-US" altLang="zh-CN" dirty="0"/>
                  <a:t>V</a:t>
                </a:r>
                <a:r>
                  <a:rPr kumimoji="1" lang="zh-CN" altLang="en-US" dirty="0"/>
                  <a:t>：字典集合；</a:t>
                </a:r>
                <a:r>
                  <a:rPr kumimoji="1" lang="en-US" altLang="zh-CN" dirty="0"/>
                  <a:t>C</a:t>
                </a:r>
                <a:r>
                  <a:rPr kumimoji="1" lang="zh-CN" altLang="en-US" dirty="0"/>
                  <a:t>：类别集合</a:t>
                </a:r>
                <a:endParaRPr kumimoji="1" lang="en-US" altLang="zh-CN" dirty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𝑎𝑣𝑒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训练文档中所有的统计计数</a:t>
                </a:r>
                <a:endParaRPr kumimoji="1" lang="en-US" altLang="zh-CN" dirty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</m:d>
                  </m:oMath>
                </a14:m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基于统计计数计算参数值</a:t>
                </a:r>
                <a:endParaRPr kumimoji="1" lang="en-US" altLang="zh-CN" dirty="0"/>
              </a:p>
              <a:p>
                <a:pPr lvl="1">
                  <a:lnSpc>
                    <a:spcPct val="120000"/>
                  </a:lnSpc>
                </a:pPr>
                <a:r>
                  <a:rPr kumimoji="1" lang="zh-CN" altLang="en-US" dirty="0"/>
                  <a:t>一般而言：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𝑎𝑣𝑒</m:t>
                        </m:r>
                      </m:sub>
                    </m:sSub>
                  </m:oMath>
                </a14:m>
                <a:endParaRPr kumimoji="1" lang="en-US" altLang="zh-CN" dirty="0" smtClean="0"/>
              </a:p>
              <a:p>
                <a:pPr lvl="1">
                  <a:lnSpc>
                    <a:spcPct val="120000"/>
                  </a:lnSpc>
                </a:pPr>
                <a:endParaRPr kumimoji="1" lang="en-US" altLang="zh-CN" dirty="0"/>
              </a:p>
              <a:p>
                <a:pPr lvl="1">
                  <a:lnSpc>
                    <a:spcPct val="120000"/>
                  </a:lnSpc>
                </a:pPr>
                <a:endParaRPr kumimoji="1" lang="en-US" altLang="zh-CN" dirty="0" smtClean="0"/>
              </a:p>
              <a:p>
                <a:pPr lvl="1">
                  <a:lnSpc>
                    <a:spcPct val="120000"/>
                  </a:lnSpc>
                </a:pPr>
                <a:endParaRPr kumimoji="1" lang="en-US" altLang="zh-CN" dirty="0" smtClean="0"/>
              </a:p>
              <a:p>
                <a:pPr lvl="1">
                  <a:lnSpc>
                    <a:spcPct val="120000"/>
                  </a:lnSpc>
                </a:pPr>
                <a:endParaRPr kumimoji="1" lang="en-US" altLang="zh-CN" dirty="0"/>
              </a:p>
              <a:p>
                <a:pPr>
                  <a:lnSpc>
                    <a:spcPct val="120000"/>
                  </a:lnSpc>
                </a:pP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测试文档长度；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测试文档中不同的单词数</a:t>
                </a:r>
                <a:r>
                  <a:rPr kumimoji="1" lang="zh-CN" altLang="en-US" dirty="0" smtClean="0"/>
                  <a:t>；</a:t>
                </a:r>
                <a:endParaRPr kumimoji="1" lang="en-US" altLang="zh-CN" dirty="0"/>
              </a:p>
              <a:p>
                <a:pPr lvl="1">
                  <a:lnSpc>
                    <a:spcPct val="120000"/>
                  </a:lnSpc>
                </a:pPr>
                <a:r>
                  <a:rPr kumimoji="1" lang="zh-CN" altLang="en-US" dirty="0"/>
                  <a:t>测试时间复杂度：对文档长度而言为线性</a:t>
                </a:r>
                <a:endParaRPr kumimoji="1" lang="en-US" altLang="zh-CN" dirty="0"/>
              </a:p>
              <a:p>
                <a:pPr lvl="1">
                  <a:lnSpc>
                    <a:spcPct val="120000"/>
                  </a:lnSpc>
                </a:pPr>
                <a:r>
                  <a:rPr kumimoji="1" lang="zh-CN" altLang="en-US" dirty="0"/>
                  <a:t>结论：朴素贝叶斯在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训练和测试中</a:t>
                </a:r>
                <a:r>
                  <a:rPr kumimoji="1" lang="zh-CN" altLang="en-US" dirty="0"/>
                  <a:t>均为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线性时间复杂度</a:t>
                </a:r>
                <a:r>
                  <a:rPr kumimoji="1" lang="zh-CN" altLang="en-US" dirty="0"/>
                  <a:t>（对文档长度而言</a:t>
                </a:r>
                <a:r>
                  <a:rPr kumimoji="1" lang="zh-CN" altLang="en-US" dirty="0" smtClean="0"/>
                  <a:t>）</a:t>
                </a:r>
                <a:endParaRPr kumimoji="1"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7DC46C2-7DF3-6047-997B-C4B6EFA8B1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19" b="-4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0A75C63C-A8E7-2A47-8A44-8E47DCDCE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933" y="2621632"/>
            <a:ext cx="3604492" cy="86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1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54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B5D572-899D-D347-94D9-B4822D61A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文本分类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DC5E485-E94C-4A43-92C5-83D9D8AED1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zh-CN" altLang="en-US" dirty="0"/>
                      <m:t>朴素贝叶斯的问题与效果</m:t>
                    </m:r>
                  </m:oMath>
                </a14:m>
                <a:endParaRPr kumimoji="1" lang="en-US" altLang="zh-CN" dirty="0" smtClean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zh-CN" altLang="en-US" sz="1800" dirty="0"/>
                      <m:t>假设二：</m:t>
                    </m:r>
                    <m:r>
                      <m:rPr>
                        <m:nor/>
                      </m:rPr>
                      <a:rPr kumimoji="1" lang="zh-CN" altLang="en-US" sz="1800" dirty="0" smtClean="0">
                        <a:solidFill>
                          <a:srgbClr val="C00000"/>
                        </a:solidFill>
                      </a:rPr>
                      <m:t>位置无关</m:t>
                    </m:r>
                    <m:r>
                      <m:rPr>
                        <m:nor/>
                      </m:rPr>
                      <a:rPr kumimoji="1" lang="zh-CN" altLang="en-US" sz="1800" dirty="0" smtClean="0"/>
                      <m:t>假设</m:t>
                    </m:r>
                  </m:oMath>
                </a14:m>
                <a:endParaRPr kumimoji="1" lang="en-US" altLang="zh-CN" sz="1800" dirty="0" smtClean="0"/>
              </a:p>
              <a:p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kumimoji="1" lang="en-US" altLang="zh-CN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kumimoji="1"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sub>
                            <m: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CN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kumimoji="1" lang="en-US" altLang="zh-CN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kumimoji="1" lang="en-US" altLang="zh-CN" sz="1800" dirty="0"/>
              </a:p>
              <a:p>
                <a:pPr lvl="1"/>
                <a:r>
                  <a:rPr kumimoji="1" lang="zh-CN" altLang="en-US" dirty="0"/>
                  <a:t>假设对于属于类别“</a:t>
                </a:r>
                <a:r>
                  <a:rPr kumimoji="1" lang="en-US" altLang="zh-CN" dirty="0"/>
                  <a:t>China</a:t>
                </a:r>
                <a:r>
                  <a:rPr kumimoji="1" lang="zh-CN" altLang="en-US" dirty="0"/>
                  <a:t>”的一个文档</a:t>
                </a:r>
                <a:r>
                  <a:rPr kumimoji="1" lang="en-US" altLang="zh-CN" dirty="0"/>
                  <a:t>d</a:t>
                </a:r>
                <a:r>
                  <a:rPr kumimoji="1" lang="zh-CN" altLang="en-US" dirty="0"/>
                  <a:t>，其第</a:t>
                </a:r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个位置出现</a:t>
                </a:r>
                <a:r>
                  <a:rPr kumimoji="1" lang="en-US" altLang="zh-CN" dirty="0"/>
                  <a:t>Beijing</a:t>
                </a:r>
                <a:r>
                  <a:rPr kumimoji="1" lang="zh-CN" altLang="en-US" dirty="0"/>
                  <a:t>和最后一个位置出现</a:t>
                </a:r>
                <a:r>
                  <a:rPr kumimoji="1" lang="en-US" altLang="zh-CN" dirty="0"/>
                  <a:t>Beijing</a:t>
                </a:r>
                <a:r>
                  <a:rPr kumimoji="1" lang="zh-CN" altLang="en-US" dirty="0"/>
                  <a:t>，所产生的效果是一样的</a:t>
                </a:r>
                <a:endParaRPr kumimoji="1" lang="en-US" altLang="zh-CN" dirty="0"/>
              </a:p>
              <a:p>
                <a:pPr lvl="1"/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DC5E485-E94C-4A43-92C5-83D9D8AED1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3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79CC7A66-99DC-AE44-8AF0-B853A0606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919" y="2839605"/>
            <a:ext cx="2195944" cy="1651214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4833503" y="845127"/>
            <a:ext cx="3181352" cy="668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条件独立假设前文已经介绍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900546" y="3311966"/>
            <a:ext cx="4042063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kumimoji="1" lang="zh-CN" altLang="en-US" dirty="0"/>
              <a:t>词袋假设</a:t>
            </a:r>
            <a:r>
              <a:rPr kumimoji="1" lang="en-US" altLang="zh-CN" dirty="0"/>
              <a:t>(Bag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words,</a:t>
            </a:r>
            <a:r>
              <a:rPr kumimoji="1" lang="zh-CN" altLang="en-US" dirty="0"/>
              <a:t> </a:t>
            </a:r>
            <a:r>
              <a:rPr kumimoji="1" lang="en-US" altLang="zh-CN" dirty="0"/>
              <a:t>BOW)</a:t>
            </a:r>
          </a:p>
          <a:p>
            <a:pPr lvl="1"/>
            <a:r>
              <a:rPr kumimoji="1" lang="zh-CN" altLang="en-US" dirty="0"/>
              <a:t>假设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</a:t>
            </a:r>
            <a:r>
              <a:rPr kumimoji="1" lang="zh-CN" altLang="en-US" dirty="0">
                <a:solidFill>
                  <a:srgbClr val="C00000"/>
                </a:solidFill>
              </a:rPr>
              <a:t>不同单词之间独立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1"/>
            <a:r>
              <a:rPr kumimoji="1" lang="zh-CN" altLang="en-US" dirty="0"/>
              <a:t>假设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</a:t>
            </a:r>
            <a:r>
              <a:rPr kumimoji="1" lang="zh-CN" altLang="en-US" dirty="0">
                <a:solidFill>
                  <a:srgbClr val="C00000"/>
                </a:solidFill>
              </a:rPr>
              <a:t>与位置无关</a:t>
            </a:r>
          </a:p>
        </p:txBody>
      </p:sp>
    </p:spTree>
    <p:extLst>
      <p:ext uri="{BB962C8B-B14F-4D97-AF65-F5344CB8AC3E}">
        <p14:creationId xmlns:p14="http://schemas.microsoft.com/office/powerpoint/2010/main" val="99681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F1160C-76A9-674B-992A-DDB585E97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文本分类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AB2161F-FB5C-9C4A-98BE-787E91C28F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zh-CN" altLang="en-US" sz="1600" dirty="0"/>
                      <m:t>朴素贝叶斯的问题与效果</m:t>
                    </m:r>
                  </m:oMath>
                </a14:m>
                <a:endParaRPr kumimoji="1" lang="en-US" altLang="zh-CN" sz="1600" dirty="0"/>
              </a:p>
              <a:p>
                <a:pPr>
                  <a:spcBef>
                    <a:spcPts val="0"/>
                  </a:spcBef>
                </a:pPr>
                <a:r>
                  <a:rPr kumimoji="1" lang="zh-CN" altLang="en-US" sz="1600" dirty="0" smtClean="0">
                    <a:solidFill>
                      <a:srgbClr val="C00000"/>
                    </a:solidFill>
                  </a:rPr>
                  <a:t>上述独立性假设是否合理？</a:t>
                </a:r>
                <a:endParaRPr kumimoji="1" lang="en-US" altLang="zh-CN" sz="1600" dirty="0" smtClean="0">
                  <a:solidFill>
                    <a:srgbClr val="C00000"/>
                  </a:solidFill>
                </a:endParaRPr>
              </a:p>
              <a:p>
                <a:pPr>
                  <a:spcBef>
                    <a:spcPts val="0"/>
                  </a:spcBef>
                </a:pPr>
                <a:r>
                  <a:rPr kumimoji="1" lang="zh-CN" altLang="en-US" sz="1600" dirty="0" smtClean="0">
                    <a:solidFill>
                      <a:srgbClr val="C00000"/>
                    </a:solidFill>
                  </a:rPr>
                  <a:t>条件</a:t>
                </a:r>
                <a:r>
                  <a:rPr kumimoji="1" lang="zh-CN" altLang="en-US" sz="1600" dirty="0"/>
                  <a:t>独立：</a:t>
                </a:r>
                <a:endParaRPr kumimoji="1" lang="en-US" altLang="zh-CN" sz="1600" dirty="0"/>
              </a:p>
              <a:p>
                <a:pPr>
                  <a:spcBef>
                    <a:spcPts val="0"/>
                  </a:spcBef>
                </a:pPr>
                <a:endParaRPr kumimoji="1" lang="en-US" altLang="zh-CN" sz="1600" dirty="0"/>
              </a:p>
              <a:p>
                <a:pPr>
                  <a:spcBef>
                    <a:spcPts val="0"/>
                  </a:spcBef>
                </a:pPr>
                <a:r>
                  <a:rPr kumimoji="1" lang="zh-CN" altLang="en-US" sz="1600" dirty="0">
                    <a:solidFill>
                      <a:srgbClr val="C00000"/>
                    </a:solidFill>
                  </a:rPr>
                  <a:t>位置</a:t>
                </a:r>
                <a:r>
                  <a:rPr kumimoji="1" lang="zh-CN" altLang="en-US" sz="1600" dirty="0"/>
                  <a:t>独立：</a:t>
                </a:r>
                <a:endParaRPr kumimoji="1" lang="en-US" altLang="zh-CN" sz="1600" dirty="0"/>
              </a:p>
              <a:p>
                <a:pPr>
                  <a:spcBef>
                    <a:spcPts val="0"/>
                  </a:spcBef>
                </a:pPr>
                <a:endParaRPr kumimoji="1" lang="en-US" altLang="zh-CN" sz="1600" dirty="0"/>
              </a:p>
              <a:p>
                <a:pPr>
                  <a:spcBef>
                    <a:spcPts val="0"/>
                  </a:spcBef>
                </a:pPr>
                <a:r>
                  <a:rPr kumimoji="1" lang="zh-CN" altLang="en-US" sz="1600" dirty="0"/>
                  <a:t>在实际的文本写作中，上述假设并不成立</a:t>
                </a:r>
                <a:endParaRPr kumimoji="1" lang="en-US" altLang="zh-CN" sz="1600" dirty="0"/>
              </a:p>
              <a:p>
                <a:pPr lvl="1">
                  <a:spcBef>
                    <a:spcPts val="0"/>
                  </a:spcBef>
                </a:pPr>
                <a:r>
                  <a:rPr kumimoji="1" lang="zh-CN" altLang="en-US" sz="1600" dirty="0">
                    <a:solidFill>
                      <a:srgbClr val="C00000"/>
                    </a:solidFill>
                  </a:rPr>
                  <a:t>请举出一个例子，说明假设一（条件独立假设）并不成立。</a:t>
                </a:r>
                <a:endParaRPr kumimoji="1" lang="en-US" altLang="zh-CN" sz="1600" dirty="0">
                  <a:solidFill>
                    <a:srgbClr val="C00000"/>
                  </a:solidFill>
                </a:endParaRPr>
              </a:p>
              <a:p>
                <a:pPr lvl="2">
                  <a:spcBef>
                    <a:spcPts val="0"/>
                  </a:spcBef>
                </a:pPr>
                <a:r>
                  <a:rPr kumimoji="1" lang="en-US" altLang="zh-CN" dirty="0">
                    <a:solidFill>
                      <a:srgbClr val="C00000"/>
                    </a:solidFill>
                  </a:rPr>
                  <a:t>China: Chinese </a:t>
                </a:r>
                <a:r>
                  <a:rPr kumimoji="1" lang="en-US" altLang="zh-CN" u="sng" dirty="0">
                    <a:solidFill>
                      <a:srgbClr val="00B050"/>
                    </a:solidFill>
                  </a:rPr>
                  <a:t>great</a:t>
                </a:r>
                <a:r>
                  <a:rPr kumimoji="1" lang="en-US" altLang="zh-CN" u="sng" dirty="0">
                    <a:solidFill>
                      <a:srgbClr val="C00000"/>
                    </a:solidFill>
                  </a:rPr>
                  <a:t> wall</a:t>
                </a:r>
              </a:p>
              <a:p>
                <a:pPr lvl="2">
                  <a:spcBef>
                    <a:spcPts val="0"/>
                  </a:spcBef>
                </a:pPr>
                <a:r>
                  <a:rPr kumimoji="1" lang="en-US" altLang="zh-CN" dirty="0">
                    <a:solidFill>
                      <a:srgbClr val="C00000"/>
                    </a:solidFill>
                  </a:rPr>
                  <a:t>Japan: japan </a:t>
                </a:r>
                <a:r>
                  <a:rPr kumimoji="1" lang="en-US" altLang="zh-CN" u="sng" dirty="0">
                    <a:solidFill>
                      <a:srgbClr val="00B050"/>
                    </a:solidFill>
                  </a:rPr>
                  <a:t>great</a:t>
                </a:r>
                <a:r>
                  <a:rPr kumimoji="1" lang="en-US" altLang="zh-CN" u="sng" dirty="0">
                    <a:solidFill>
                      <a:srgbClr val="C00000"/>
                    </a:solidFill>
                  </a:rPr>
                  <a:t> Tokyo</a:t>
                </a:r>
              </a:p>
              <a:p>
                <a:pPr lvl="1">
                  <a:spcBef>
                    <a:spcPts val="0"/>
                  </a:spcBef>
                </a:pPr>
                <a:r>
                  <a:rPr kumimoji="1" lang="zh-CN" altLang="en-US" sz="1600" dirty="0">
                    <a:solidFill>
                      <a:srgbClr val="C00000"/>
                    </a:solidFill>
                  </a:rPr>
                  <a:t>请举出一个例子，说明假设二（位置无关假设）并不成立。</a:t>
                </a:r>
                <a:endParaRPr kumimoji="1" lang="en-US" altLang="zh-CN" sz="1600" dirty="0">
                  <a:solidFill>
                    <a:srgbClr val="C00000"/>
                  </a:solidFill>
                </a:endParaRPr>
              </a:p>
              <a:p>
                <a:pPr lvl="2">
                  <a:spcBef>
                    <a:spcPts val="0"/>
                  </a:spcBef>
                </a:pPr>
                <a:r>
                  <a:rPr kumimoji="1" lang="en-US" altLang="zh-CN" dirty="0">
                    <a:solidFill>
                      <a:srgbClr val="C00000"/>
                    </a:solidFill>
                  </a:rPr>
                  <a:t>Japan: japan attack alien</a:t>
                </a:r>
              </a:p>
              <a:p>
                <a:pPr lvl="2">
                  <a:spcBef>
                    <a:spcPts val="0"/>
                  </a:spcBef>
                </a:pPr>
                <a:r>
                  <a:rPr kumimoji="1" lang="en-US" altLang="zh-CN" dirty="0">
                    <a:solidFill>
                      <a:srgbClr val="C00000"/>
                    </a:solidFill>
                  </a:rPr>
                  <a:t>Alien: alien attack japan</a:t>
                </a:r>
              </a:p>
              <a:p>
                <a:pPr>
                  <a:spcBef>
                    <a:spcPts val="0"/>
                  </a:spcBef>
                </a:pPr>
                <a:endParaRPr kumimoji="1" lang="en-US" altLang="zh-CN" sz="1600" dirty="0"/>
              </a:p>
              <a:p>
                <a:pPr>
                  <a:spcBef>
                    <a:spcPts val="0"/>
                  </a:spcBef>
                </a:pPr>
                <a:r>
                  <a:rPr kumimoji="1" lang="zh-CN" altLang="en-US" sz="1600" dirty="0"/>
                  <a:t>问题：既然独立性假设被违背，为何朴素贝叶斯仍然有效？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AB2161F-FB5C-9C4A-98BE-787E91C28F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2EE1D74A-8CA9-7645-9BE0-217AD1871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933" y="1196156"/>
            <a:ext cx="4615930" cy="6023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883BF4D-2E79-E84C-A07C-0589D4C7C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829" y="1985240"/>
            <a:ext cx="3215217" cy="31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7664C0-9D0A-9040-B810-326228AD7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文本分类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FCBEA39-8595-2549-8F06-AF4E5F6425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432435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zh-CN" altLang="en-US" dirty="0"/>
                      <m:t>朴素贝叶斯的问题与效果</m:t>
                    </m:r>
                  </m:oMath>
                </a14:m>
                <a:r>
                  <a:rPr kumimoji="1" lang="en-US" altLang="zh-CN" dirty="0" smtClean="0"/>
                  <a:t>——</a:t>
                </a:r>
                <a:r>
                  <a:rPr kumimoji="1" lang="zh-CN" altLang="en-US" dirty="0" smtClean="0"/>
                  <a:t>为何依然有效？</a:t>
                </a:r>
                <a:endParaRPr kumimoji="1" lang="en-US" altLang="zh-CN" dirty="0"/>
              </a:p>
              <a:p>
                <a:pPr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kumimoji="1" lang="zh-CN" altLang="en-US" sz="1800" dirty="0" smtClean="0"/>
                  <a:t>朴素</a:t>
                </a:r>
                <a:r>
                  <a:rPr kumimoji="1" lang="zh-CN" altLang="en-US" sz="1800" dirty="0"/>
                  <a:t>贝叶斯在条件独立假设被</a:t>
                </a:r>
                <a:r>
                  <a:rPr kumimoji="1" lang="zh-CN" altLang="en-US" sz="1800" dirty="0">
                    <a:solidFill>
                      <a:srgbClr val="C00000"/>
                    </a:solidFill>
                  </a:rPr>
                  <a:t>严重违背</a:t>
                </a:r>
                <a:r>
                  <a:rPr kumimoji="1" lang="zh-CN" altLang="en-US" sz="1800" dirty="0"/>
                  <a:t>的情况下，任然有效！</a:t>
                </a:r>
                <a:endParaRPr kumimoji="1" lang="en-US" altLang="zh-CN" sz="1800" dirty="0"/>
              </a:p>
              <a:p>
                <a:pPr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kumimoji="1" lang="zh-CN" altLang="en-US" sz="1800" dirty="0"/>
                  <a:t>举例：</a:t>
                </a:r>
                <a:endParaRPr kumimoji="1" lang="en-US" altLang="zh-CN" sz="1800" dirty="0"/>
              </a:p>
              <a:p>
                <a:pPr algn="just">
                  <a:lnSpc>
                    <a:spcPct val="110000"/>
                  </a:lnSpc>
                  <a:spcBef>
                    <a:spcPts val="0"/>
                  </a:spcBef>
                </a:pPr>
                <a:endParaRPr kumimoji="1" lang="en-US" altLang="zh-CN" sz="1800" dirty="0"/>
              </a:p>
              <a:p>
                <a:pPr algn="just">
                  <a:lnSpc>
                    <a:spcPct val="110000"/>
                  </a:lnSpc>
                  <a:spcBef>
                    <a:spcPts val="0"/>
                  </a:spcBef>
                </a:pPr>
                <a:endParaRPr kumimoji="1" lang="en-US" altLang="zh-CN" sz="1800" dirty="0"/>
              </a:p>
              <a:p>
                <a:pPr algn="just">
                  <a:lnSpc>
                    <a:spcPct val="110000"/>
                  </a:lnSpc>
                  <a:spcBef>
                    <a:spcPts val="0"/>
                  </a:spcBef>
                </a:pPr>
                <a:endParaRPr kumimoji="1" lang="en-US" altLang="zh-CN" sz="1800" dirty="0"/>
              </a:p>
              <a:p>
                <a:pPr lvl="1"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kumimoji="1" lang="zh-CN" altLang="en-US" dirty="0"/>
                  <a:t>违背条件独立性假设，会重复利用单词的分类贡献，导致对概率的估计要么不足</a:t>
                </a:r>
                <a:r>
                  <a:rPr kumimoji="1" lang="en-US" altLang="zh-CN" dirty="0"/>
                  <a:t>(underestimation,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0.01)</a:t>
                </a:r>
                <a:r>
                  <a:rPr kumimoji="1" lang="zh-CN" altLang="en-US" dirty="0"/>
                  <a:t> ，要么太过 </a:t>
                </a:r>
                <a:r>
                  <a:rPr kumimoji="1" lang="en-US" altLang="zh-CN" dirty="0"/>
                  <a:t>overestimation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(0.99)</a:t>
                </a:r>
              </a:p>
              <a:p>
                <a:pPr lvl="1"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kumimoji="1" lang="zh-CN" altLang="en-US" dirty="0"/>
                  <a:t>但是：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分类问题的目标为正确预测类别，而不是精确估计概率</a:t>
                </a:r>
                <a:endParaRPr kumimoji="1" lang="en-US" altLang="zh-CN" dirty="0">
                  <a:solidFill>
                    <a:srgbClr val="C00000"/>
                  </a:solidFill>
                </a:endParaRPr>
              </a:p>
              <a:p>
                <a:pPr lvl="1"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kumimoji="1" lang="zh-CN" altLang="en-US" dirty="0"/>
                  <a:t>在条件独立假设被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严重违背</a:t>
                </a:r>
                <a:r>
                  <a:rPr kumimoji="1" lang="zh-CN" altLang="en-US" dirty="0"/>
                  <a:t>的情况下，朴素贝叶斯</a:t>
                </a:r>
                <a:endParaRPr kumimoji="1" lang="en-US" altLang="zh-CN" dirty="0"/>
              </a:p>
              <a:p>
                <a:pPr lvl="2"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kumimoji="1" lang="zh-CN" altLang="en-US" sz="1800" dirty="0">
                    <a:solidFill>
                      <a:srgbClr val="C00000"/>
                    </a:solidFill>
                  </a:rPr>
                  <a:t>不能够精确估计</a:t>
                </a:r>
                <a:r>
                  <a:rPr kumimoji="1" lang="zh-CN" altLang="en-US" sz="1800" dirty="0"/>
                  <a:t>文档属于某一个类别的概率</a:t>
                </a:r>
                <a:endParaRPr kumimoji="1" lang="en-US" altLang="zh-CN" sz="1800" dirty="0"/>
              </a:p>
              <a:p>
                <a:pPr lvl="2"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kumimoji="1" lang="zh-CN" altLang="en-US" sz="1800" dirty="0"/>
                  <a:t>但是通常还是能够“猜”对类别（违背独立性假设并未严重到颠覆类别的</a:t>
                </a:r>
                <a:r>
                  <a:rPr kumimoji="1" lang="zh-CN" altLang="en-US" sz="1800" b="1" dirty="0">
                    <a:solidFill>
                      <a:srgbClr val="C00000"/>
                    </a:solidFill>
                  </a:rPr>
                  <a:t>对比</a:t>
                </a:r>
                <a:r>
                  <a:rPr kumimoji="1" lang="zh-CN" altLang="en-US" sz="1800" dirty="0"/>
                  <a:t>）</a:t>
                </a:r>
                <a:endParaRPr kumimoji="1" lang="en-US" altLang="zh-CN" sz="1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FCBEA39-8595-2549-8F06-AF4E5F6425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4324350"/>
              </a:xfrm>
              <a:blipFill>
                <a:blip r:embed="rId2"/>
                <a:stretch>
                  <a:fillRect l="-667" t="-563" r="-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69CAD57E-0539-1943-89D5-40A6CA8C9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427" y="1533308"/>
            <a:ext cx="4789769" cy="91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8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4267DC-FB5C-A743-A5E7-8EFD28076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文本分类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7183A2-C811-A34D-92CE-4D201E242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200" dirty="0"/>
              <a:t>并不“朴素”的朴素</a:t>
            </a:r>
            <a:r>
              <a:rPr kumimoji="1" lang="zh-CN" altLang="en-US" sz="2200" dirty="0" smtClean="0"/>
              <a:t>贝叶斯</a:t>
            </a:r>
            <a:endParaRPr kumimoji="1" lang="en-US" altLang="zh-CN" dirty="0" smtClean="0"/>
          </a:p>
          <a:p>
            <a:r>
              <a:rPr kumimoji="1" lang="zh-CN" altLang="en-US" sz="1800" dirty="0" smtClean="0"/>
              <a:t>赢得</a:t>
            </a:r>
            <a:r>
              <a:rPr kumimoji="1" lang="en-US" altLang="zh-CN" sz="1800" dirty="0"/>
              <a:t>KDD-CUP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1997</a:t>
            </a:r>
            <a:r>
              <a:rPr kumimoji="1" lang="zh-CN" altLang="en-US" sz="1800" dirty="0"/>
              <a:t>年冠军</a:t>
            </a:r>
            <a:endParaRPr kumimoji="1" lang="en-US" altLang="zh-CN" sz="1800" dirty="0"/>
          </a:p>
          <a:p>
            <a:r>
              <a:rPr kumimoji="1" lang="zh-CN" altLang="en-US" sz="1800" dirty="0"/>
              <a:t>相对于大部分传统的机器学习模型</a:t>
            </a:r>
            <a:endParaRPr kumimoji="1" lang="en-US" altLang="zh-CN" sz="1800" dirty="0"/>
          </a:p>
          <a:p>
            <a:pPr lvl="1"/>
            <a:r>
              <a:rPr kumimoji="1" lang="zh-CN" altLang="en-US" dirty="0"/>
              <a:t>对无关的特征比较鲁棒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对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 </a:t>
            </a:r>
            <a:r>
              <a:rPr kumimoji="1" lang="en-US" altLang="zh-CN" dirty="0"/>
              <a:t>drift</a:t>
            </a:r>
            <a:r>
              <a:rPr kumimoji="1" lang="zh-CN" altLang="en-US" dirty="0"/>
              <a:t>（比如：</a:t>
            </a:r>
            <a:r>
              <a:rPr kumimoji="1" lang="zh-CN" altLang="en-US" dirty="0">
                <a:solidFill>
                  <a:srgbClr val="C00000"/>
                </a:solidFill>
              </a:rPr>
              <a:t>类别的定义随着时间而变化</a:t>
            </a:r>
            <a:r>
              <a:rPr kumimoji="1" lang="zh-CN" altLang="en-US" dirty="0"/>
              <a:t>）鲁棒</a:t>
            </a:r>
            <a:endParaRPr kumimoji="1" lang="en-US" altLang="zh-CN" dirty="0"/>
          </a:p>
          <a:p>
            <a:r>
              <a:rPr kumimoji="1" lang="zh-CN" altLang="en-US" sz="1800" dirty="0"/>
              <a:t>相对决策树</a:t>
            </a:r>
            <a:endParaRPr kumimoji="1" lang="en-US" altLang="zh-CN" sz="1800" dirty="0"/>
          </a:p>
          <a:p>
            <a:pPr lvl="1"/>
            <a:r>
              <a:rPr kumimoji="1" lang="zh-CN" altLang="en-US" dirty="0"/>
              <a:t>如果一些特征同样重要，则朴素贝叶斯表现更好</a:t>
            </a:r>
            <a:endParaRPr kumimoji="1" lang="en-US" altLang="zh-CN" dirty="0"/>
          </a:p>
          <a:p>
            <a:r>
              <a:rPr kumimoji="1" lang="zh-CN" altLang="en-US" sz="1800" dirty="0">
                <a:solidFill>
                  <a:srgbClr val="C00000"/>
                </a:solidFill>
              </a:rPr>
              <a:t>如果独立性假设成立</a:t>
            </a:r>
            <a:r>
              <a:rPr kumimoji="1" lang="zh-CN" altLang="en-US" sz="1800" dirty="0"/>
              <a:t>，会有惊艳的表现</a:t>
            </a:r>
            <a:endParaRPr kumimoji="1" lang="en-US" altLang="zh-CN" sz="1800" dirty="0"/>
          </a:p>
          <a:p>
            <a:endParaRPr kumimoji="1" lang="en-US" altLang="zh-CN" sz="1800" dirty="0"/>
          </a:p>
          <a:p>
            <a:r>
              <a:rPr kumimoji="1" lang="zh-CN" altLang="en-US" sz="1800" dirty="0"/>
              <a:t>是文本分类中一类重要的模型，</a:t>
            </a:r>
            <a:r>
              <a:rPr kumimoji="1" lang="zh-CN" altLang="en-US" sz="1800" dirty="0">
                <a:solidFill>
                  <a:srgbClr val="C00000"/>
                </a:solidFill>
              </a:rPr>
              <a:t>简单有效，</a:t>
            </a:r>
            <a:r>
              <a:rPr kumimoji="1" lang="zh-CN" altLang="en-US" sz="1800" dirty="0"/>
              <a:t>经常被用作基线模型</a:t>
            </a:r>
            <a:endParaRPr kumimoji="1" lang="en-US" altLang="zh-CN" sz="1800" dirty="0"/>
          </a:p>
          <a:p>
            <a:pPr marL="0" indent="0">
              <a:buNone/>
            </a:pPr>
            <a:endParaRPr kumimoji="1" lang="en-US" altLang="zh-CN" sz="1800" dirty="0"/>
          </a:p>
        </p:txBody>
      </p:sp>
      <p:sp>
        <p:nvSpPr>
          <p:cNvPr id="4" name="矩形 3"/>
          <p:cNvSpPr/>
          <p:nvPr/>
        </p:nvSpPr>
        <p:spPr>
          <a:xfrm>
            <a:off x="2524990" y="4248312"/>
            <a:ext cx="3539837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1"/>
            <a:r>
              <a:rPr kumimoji="1" lang="zh-CN" altLang="en-US" sz="1600" dirty="0"/>
              <a:t>简单：没有超参数</a:t>
            </a:r>
            <a:endParaRPr kumimoji="1" lang="en-US" altLang="zh-CN" sz="1600" dirty="0"/>
          </a:p>
          <a:p>
            <a:pPr lvl="1"/>
            <a:r>
              <a:rPr kumimoji="1" lang="zh-CN" altLang="en-US" sz="1600" dirty="0"/>
              <a:t>时间：速度快、效率高</a:t>
            </a:r>
            <a:endParaRPr kumimoji="1" lang="en-US" altLang="zh-CN" sz="1600" dirty="0"/>
          </a:p>
          <a:p>
            <a:pPr lvl="1"/>
            <a:r>
              <a:rPr kumimoji="1" lang="zh-CN" altLang="en-US" sz="1600" dirty="0"/>
              <a:t>空间：需要存储空间少</a:t>
            </a:r>
            <a:endParaRPr kumimoji="1"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85478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文本分类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文本分类应用：</a:t>
            </a:r>
            <a:r>
              <a:rPr kumimoji="1" lang="zh-CN" altLang="en-US" dirty="0">
                <a:solidFill>
                  <a:srgbClr val="C00000"/>
                </a:solidFill>
              </a:rPr>
              <a:t>话题</a:t>
            </a:r>
            <a:r>
              <a:rPr kumimoji="1" lang="zh-CN" altLang="en-US" dirty="0" smtClean="0">
                <a:solidFill>
                  <a:srgbClr val="C00000"/>
                </a:solidFill>
              </a:rPr>
              <a:t>分类</a:t>
            </a:r>
            <a:r>
              <a:rPr kumimoji="1" lang="en-US" altLang="zh-CN" dirty="0" smtClean="0">
                <a:solidFill>
                  <a:srgbClr val="C00000"/>
                </a:solidFill>
              </a:rPr>
              <a:t>(</a:t>
            </a:r>
            <a:r>
              <a:rPr kumimoji="1" lang="zh-CN" altLang="en-US" dirty="0" smtClean="0">
                <a:solidFill>
                  <a:srgbClr val="C00000"/>
                </a:solidFill>
              </a:rPr>
              <a:t>注意不是话题建模</a:t>
            </a:r>
            <a:r>
              <a:rPr kumimoji="1" lang="en-US" altLang="zh-CN" dirty="0" smtClean="0">
                <a:solidFill>
                  <a:srgbClr val="C00000"/>
                </a:solidFill>
              </a:rPr>
              <a:t>)</a:t>
            </a:r>
            <a:endParaRPr lang="en-US" sz="2000" dirty="0">
              <a:solidFill>
                <a:srgbClr val="C0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E650710-C925-904F-998E-2C1E46B28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149" y="1281596"/>
            <a:ext cx="6453731" cy="349974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A1724CD-A65C-4992-A9E0-CAE239DAB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208" y="249263"/>
            <a:ext cx="2459182" cy="46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8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01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文本分类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NLTK</a:t>
            </a:r>
            <a:r>
              <a:rPr lang="zh-CN" altLang="en-US" dirty="0" smtClean="0"/>
              <a:t>文本分类实践</a:t>
            </a:r>
            <a:endParaRPr lang="en-US" altLang="zh-CN" dirty="0" smtClean="0"/>
          </a:p>
          <a:p>
            <a:r>
              <a:rPr kumimoji="1" lang="en-US" altLang="zh-CN" sz="1800" dirty="0">
                <a:solidFill>
                  <a:srgbClr val="C00000"/>
                </a:solidFill>
              </a:rPr>
              <a:t>NLTK</a:t>
            </a:r>
            <a:r>
              <a:rPr kumimoji="1" lang="zh-CN" altLang="en-US" sz="1800" dirty="0">
                <a:solidFill>
                  <a:srgbClr val="C00000"/>
                </a:solidFill>
              </a:rPr>
              <a:t>：处理自然语言数据的</a:t>
            </a:r>
            <a:r>
              <a:rPr kumimoji="1" lang="en-US" altLang="zh-CN" sz="1800" dirty="0">
                <a:solidFill>
                  <a:srgbClr val="C00000"/>
                </a:solidFill>
              </a:rPr>
              <a:t>Python</a:t>
            </a:r>
            <a:r>
              <a:rPr kumimoji="1" lang="zh-CN" altLang="en-US" sz="1800" dirty="0">
                <a:solidFill>
                  <a:srgbClr val="C00000"/>
                </a:solidFill>
              </a:rPr>
              <a:t>程序和平台</a:t>
            </a:r>
            <a:endParaRPr kumimoji="1" lang="en-US" altLang="zh-CN" sz="1800" dirty="0">
              <a:solidFill>
                <a:srgbClr val="C00000"/>
              </a:solidFill>
            </a:endParaRPr>
          </a:p>
          <a:p>
            <a:r>
              <a:rPr lang="en-US" altLang="zh-CN" sz="1800" dirty="0" err="1"/>
              <a:t>Gensim</a:t>
            </a:r>
            <a:r>
              <a:rPr lang="zh-CN" altLang="en-US" sz="1800" dirty="0"/>
              <a:t>：可扩展的统计语义、分析纯文本文档的</a:t>
            </a:r>
            <a:r>
              <a:rPr lang="zh-CN" altLang="en-US" sz="1800" dirty="0">
                <a:solidFill>
                  <a:srgbClr val="C00000"/>
                </a:solidFill>
              </a:rPr>
              <a:t>语义结构、检索语义相似</a:t>
            </a:r>
            <a:r>
              <a:rPr lang="zh-CN" altLang="en-US" sz="1800" dirty="0"/>
              <a:t>的文档</a:t>
            </a:r>
            <a:endParaRPr lang="en-US" altLang="zh-CN" sz="1800" dirty="0"/>
          </a:p>
          <a:p>
            <a:r>
              <a:rPr lang="en-US" altLang="zh-CN" sz="1800" dirty="0" err="1" smtClean="0"/>
              <a:t>TextBlob</a:t>
            </a:r>
            <a:r>
              <a:rPr lang="zh-CN" altLang="en-US" sz="1800" dirty="0"/>
              <a:t>：用于处理</a:t>
            </a:r>
            <a:r>
              <a:rPr lang="zh-CN" altLang="en-US" sz="1800" dirty="0">
                <a:solidFill>
                  <a:srgbClr val="C00000"/>
                </a:solidFill>
              </a:rPr>
              <a:t>文本</a:t>
            </a:r>
            <a:r>
              <a:rPr lang="zh-CN" altLang="en-US" sz="1800" dirty="0"/>
              <a:t>数据的</a:t>
            </a:r>
            <a:r>
              <a:rPr lang="en-US" altLang="zh-CN" sz="1800" dirty="0"/>
              <a:t>Python</a:t>
            </a:r>
            <a:r>
              <a:rPr lang="zh-CN" altLang="en-US" sz="1800" dirty="0"/>
              <a:t>库</a:t>
            </a:r>
            <a:endParaRPr lang="en-US" altLang="zh-CN" sz="1800" dirty="0"/>
          </a:p>
          <a:p>
            <a:endParaRPr lang="en-US"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8" y="2687255"/>
            <a:ext cx="2411557" cy="11327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146" y="2645113"/>
            <a:ext cx="3366221" cy="121698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9341" y="2578925"/>
            <a:ext cx="1388485" cy="128317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531791" y="4110314"/>
            <a:ext cx="5840060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282828"/>
                </a:solidFill>
                <a:latin typeface="-apple-system"/>
              </a:rPr>
              <a:t>8</a:t>
            </a:r>
            <a:r>
              <a:rPr lang="zh-CN" altLang="en-US" dirty="0">
                <a:solidFill>
                  <a:srgbClr val="282828"/>
                </a:solidFill>
                <a:latin typeface="-apple-system"/>
              </a:rPr>
              <a:t>种</a:t>
            </a:r>
            <a:r>
              <a:rPr lang="en-US" altLang="zh-CN" dirty="0">
                <a:solidFill>
                  <a:srgbClr val="282828"/>
                </a:solidFill>
                <a:latin typeface="-apple-system"/>
              </a:rPr>
              <a:t>Python</a:t>
            </a:r>
            <a:r>
              <a:rPr lang="zh-CN" altLang="en-US" dirty="0">
                <a:solidFill>
                  <a:srgbClr val="282828"/>
                </a:solidFill>
                <a:latin typeface="-apple-system"/>
              </a:rPr>
              <a:t>文本处理工具</a:t>
            </a:r>
            <a:r>
              <a:rPr lang="zh-CN" altLang="en-US" dirty="0" smtClean="0">
                <a:solidFill>
                  <a:srgbClr val="282828"/>
                </a:solidFill>
                <a:latin typeface="-apple-system"/>
              </a:rPr>
              <a:t>集</a:t>
            </a:r>
            <a:endParaRPr lang="en-US" altLang="zh-CN" dirty="0" smtClean="0">
              <a:solidFill>
                <a:srgbClr val="282828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82828"/>
                </a:solidFill>
                <a:latin typeface="-apple-system"/>
                <a:hlinkClick r:id="rId5"/>
              </a:rPr>
              <a:t>https://</a:t>
            </a:r>
            <a:r>
              <a:rPr lang="en-US" altLang="zh-CN" dirty="0" smtClean="0">
                <a:solidFill>
                  <a:srgbClr val="282828"/>
                </a:solidFill>
                <a:latin typeface="-apple-system"/>
                <a:hlinkClick r:id="rId5"/>
              </a:rPr>
              <a:t>www.jiqizhixin.com/articles/2018-10-29-26</a:t>
            </a:r>
            <a:endParaRPr lang="zh-CN" altLang="en-US" b="0" i="0" dirty="0">
              <a:solidFill>
                <a:srgbClr val="282828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32797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文本分类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NLTK</a:t>
            </a:r>
            <a:r>
              <a:rPr lang="zh-CN" altLang="en-US" dirty="0" smtClean="0"/>
              <a:t>文本分类实践</a:t>
            </a:r>
            <a:endParaRPr lang="en-US" altLang="zh-CN" dirty="0" smtClean="0"/>
          </a:p>
          <a:p>
            <a:r>
              <a:rPr kumimoji="1" lang="en-US" altLang="zh-CN" sz="1800" dirty="0" smtClean="0"/>
              <a:t>NLTK</a:t>
            </a:r>
            <a:r>
              <a:rPr kumimoji="1" lang="zh-CN" altLang="en-US" sz="1800" dirty="0" smtClean="0"/>
              <a:t>安装</a:t>
            </a:r>
            <a:endParaRPr kumimoji="1" lang="en-US" altLang="zh-CN" sz="1800" dirty="0" smtClean="0"/>
          </a:p>
          <a:p>
            <a:r>
              <a:rPr kumimoji="1" lang="en-US" sz="1800" dirty="0" smtClean="0"/>
              <a:t>pip install </a:t>
            </a:r>
            <a:r>
              <a:rPr kumimoji="1" lang="en-US" sz="1800" dirty="0" err="1" smtClean="0"/>
              <a:t>nltk</a:t>
            </a:r>
            <a:r>
              <a:rPr kumimoji="1" lang="en-US" sz="1800" dirty="0" smtClean="0"/>
              <a:t> –</a:t>
            </a:r>
            <a:r>
              <a:rPr kumimoji="1" lang="en-US" sz="1800" dirty="0" err="1" smtClean="0"/>
              <a:t>i</a:t>
            </a:r>
            <a:r>
              <a:rPr kumimoji="1" lang="en-US" sz="1800" dirty="0" smtClean="0"/>
              <a:t> </a:t>
            </a:r>
            <a:r>
              <a:rPr kumimoji="1" lang="en-US" sz="1800" dirty="0" smtClean="0">
                <a:solidFill>
                  <a:srgbClr val="C00000"/>
                </a:solidFill>
                <a:hlinkClick r:id="rId2"/>
              </a:rPr>
              <a:t>https://pypi.douban.com/simple</a:t>
            </a:r>
            <a:endParaRPr kumimoji="1" lang="en-US" sz="1800" dirty="0" smtClean="0">
              <a:solidFill>
                <a:srgbClr val="C00000"/>
              </a:solidFill>
            </a:endParaRPr>
          </a:p>
          <a:p>
            <a:endParaRPr kumimoji="1" lang="en-US" sz="1800" dirty="0"/>
          </a:p>
          <a:p>
            <a:r>
              <a:rPr kumimoji="1" lang="zh-CN" altLang="en-US" sz="1800" dirty="0"/>
              <a:t>数据下载（可选）</a:t>
            </a:r>
            <a:endParaRPr kumimoji="1" lang="en-US" altLang="zh-CN" sz="1800" dirty="0"/>
          </a:p>
          <a:p>
            <a:pPr lvl="1"/>
            <a:r>
              <a:rPr lang="en-US" altLang="zh-CN" dirty="0"/>
              <a:t>NLTK</a:t>
            </a:r>
            <a:r>
              <a:rPr lang="zh-CN" altLang="en-US" dirty="0"/>
              <a:t>附带了许多语料库，</a:t>
            </a:r>
            <a:r>
              <a:rPr lang="en-US" altLang="zh-CN" dirty="0"/>
              <a:t>toy grammar</a:t>
            </a:r>
            <a:r>
              <a:rPr lang="zh-CN" altLang="en-US" dirty="0"/>
              <a:t>以及训练模型等。完整的列表发布在：</a:t>
            </a:r>
            <a:r>
              <a:rPr lang="en-US" altLang="zh-CN" dirty="0">
                <a:hlinkClick r:id="rId3"/>
              </a:rPr>
              <a:t>http://nltk.org/nltk_data/</a:t>
            </a:r>
            <a:endParaRPr lang="en-US" altLang="zh-CN" dirty="0"/>
          </a:p>
          <a:p>
            <a:pPr lvl="1"/>
            <a:r>
              <a:rPr lang="zh-CN" altLang="en-US" dirty="0"/>
              <a:t>要安装这些数据，首先安装</a:t>
            </a:r>
            <a:r>
              <a:rPr lang="en-US" altLang="zh-CN" dirty="0"/>
              <a:t>NLTK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C00000"/>
                </a:solidFill>
              </a:rPr>
              <a:t>再利用</a:t>
            </a:r>
            <a:r>
              <a:rPr lang="en-US" altLang="zh-CN" dirty="0">
                <a:solidFill>
                  <a:srgbClr val="C00000"/>
                </a:solidFill>
              </a:rPr>
              <a:t>NLTK</a:t>
            </a:r>
            <a:r>
              <a:rPr lang="zh-CN" altLang="en-US" dirty="0">
                <a:solidFill>
                  <a:srgbClr val="C00000"/>
                </a:solidFill>
              </a:rPr>
              <a:t>的数据下载器进行下载</a:t>
            </a:r>
            <a:endParaRPr kumimoji="1" lang="en-US" dirty="0"/>
          </a:p>
          <a:p>
            <a:endParaRPr kumimoji="1" lang="en-US" sz="1800" dirty="0" smtClean="0"/>
          </a:p>
          <a:p>
            <a:endParaRPr lang="en-US" sz="1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A3B5770-17E8-450C-898B-599D926E8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1049" y="3470564"/>
            <a:ext cx="3687827" cy="147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6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A2B1EF-891B-5D46-AA58-B7BBDF90C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文本分类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68DB3A-93EA-D047-B97F-78968A6B7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 fontScale="55000" lnSpcReduction="20000"/>
          </a:bodyPr>
          <a:lstStyle/>
          <a:p>
            <a:r>
              <a:rPr lang="en-US" altLang="zh-CN" sz="2600" dirty="0"/>
              <a:t>NLTK</a:t>
            </a:r>
            <a:r>
              <a:rPr lang="zh-CN" altLang="en-US" sz="2600" dirty="0"/>
              <a:t>文本分类实践</a:t>
            </a:r>
            <a:endParaRPr lang="en-US" altLang="zh-CN" sz="2600" dirty="0"/>
          </a:p>
          <a:p>
            <a:r>
              <a:rPr kumimoji="1" lang="zh-CN" altLang="en-US" sz="2700" dirty="0" smtClean="0"/>
              <a:t>自然语言处理</a:t>
            </a:r>
            <a:endParaRPr kumimoji="1" lang="en-US" altLang="zh-CN" sz="2700" dirty="0"/>
          </a:p>
          <a:p>
            <a:pPr lvl="1"/>
            <a:r>
              <a:rPr lang="en-US" altLang="zh-CN" sz="2700" dirty="0"/>
              <a:t>Tokenization and POS</a:t>
            </a:r>
            <a:r>
              <a:rPr lang="zh-CN" altLang="en-US" sz="2700" dirty="0"/>
              <a:t> </a:t>
            </a:r>
            <a:r>
              <a:rPr lang="en-US" altLang="zh-CN" sz="2700" dirty="0"/>
              <a:t>tagging</a:t>
            </a:r>
            <a:endParaRPr kumimoji="1" lang="en-US" altLang="zh-CN" sz="2700" dirty="0"/>
          </a:p>
          <a:p>
            <a:pPr lvl="1"/>
            <a:r>
              <a:rPr lang="en-US" altLang="zh-CN" sz="2700" dirty="0"/>
              <a:t>Identify named entities</a:t>
            </a:r>
            <a:endParaRPr kumimoji="1" lang="en-US" altLang="zh-CN" sz="2700" dirty="0"/>
          </a:p>
          <a:p>
            <a:pPr lvl="1"/>
            <a:r>
              <a:rPr lang="en-US" altLang="zh-CN" sz="2700" dirty="0"/>
              <a:t>parse tree</a:t>
            </a:r>
          </a:p>
          <a:p>
            <a:pPr lvl="1"/>
            <a:r>
              <a:rPr kumimoji="1" lang="en-US" altLang="zh-CN" sz="2700" dirty="0"/>
              <a:t>Stemming</a:t>
            </a:r>
          </a:p>
          <a:p>
            <a:pPr lvl="1"/>
            <a:r>
              <a:rPr kumimoji="1" lang="zh-CN" altLang="en-US" sz="2700" dirty="0"/>
              <a:t>情感分类</a:t>
            </a:r>
            <a:endParaRPr kumimoji="1" lang="en-US" altLang="zh-CN" sz="2700" dirty="0"/>
          </a:p>
          <a:p>
            <a:pPr lvl="1"/>
            <a:r>
              <a:rPr kumimoji="1" lang="zh-CN" altLang="en-US" sz="2700" dirty="0"/>
              <a:t>语言模型</a:t>
            </a:r>
            <a:endParaRPr kumimoji="1" lang="en-US" altLang="zh-CN" sz="2700" dirty="0"/>
          </a:p>
          <a:p>
            <a:r>
              <a:rPr kumimoji="1" lang="zh-CN" altLang="en-US" sz="2700" dirty="0"/>
              <a:t>机器翻译</a:t>
            </a:r>
            <a:endParaRPr kumimoji="1" lang="en-US" altLang="zh-CN" sz="2700" dirty="0"/>
          </a:p>
          <a:p>
            <a:r>
              <a:rPr kumimoji="1" lang="zh-CN" altLang="en-US" sz="2700" dirty="0"/>
              <a:t>分类</a:t>
            </a:r>
            <a:endParaRPr kumimoji="1" lang="en-US" altLang="zh-CN" sz="2700" dirty="0"/>
          </a:p>
          <a:p>
            <a:pPr lvl="1"/>
            <a:r>
              <a:rPr lang="en-US" altLang="zh-CN" sz="2700" dirty="0" err="1"/>
              <a:t>ConditionalExponentialClassifier</a:t>
            </a:r>
            <a:endParaRPr lang="en-US" altLang="zh-CN" sz="2700" dirty="0"/>
          </a:p>
          <a:p>
            <a:pPr lvl="1"/>
            <a:r>
              <a:rPr lang="en-US" altLang="zh-CN" sz="2700" dirty="0" err="1">
                <a:solidFill>
                  <a:srgbClr val="C00000"/>
                </a:solidFill>
              </a:rPr>
              <a:t>DecisionTreeClassifier</a:t>
            </a:r>
            <a:endParaRPr lang="en-US" altLang="zh-CN" sz="2700" dirty="0">
              <a:solidFill>
                <a:srgbClr val="C00000"/>
              </a:solidFill>
            </a:endParaRPr>
          </a:p>
          <a:p>
            <a:pPr lvl="1"/>
            <a:r>
              <a:rPr lang="en-US" altLang="zh-CN" sz="2700" dirty="0" err="1"/>
              <a:t>MaxentClassifier</a:t>
            </a:r>
            <a:endParaRPr lang="en-US" altLang="zh-CN" sz="2700" dirty="0"/>
          </a:p>
          <a:p>
            <a:pPr lvl="1"/>
            <a:r>
              <a:rPr lang="en-US" altLang="zh-CN" sz="2700" dirty="0" err="1">
                <a:solidFill>
                  <a:srgbClr val="C00000"/>
                </a:solidFill>
              </a:rPr>
              <a:t>NaiveBayesClassifier</a:t>
            </a:r>
            <a:endParaRPr kumimoji="1" lang="en-US" altLang="zh-CN" sz="2700" dirty="0"/>
          </a:p>
          <a:p>
            <a:r>
              <a:rPr kumimoji="1" lang="zh-CN" altLang="en-US" sz="2700" dirty="0"/>
              <a:t>聚类</a:t>
            </a:r>
            <a:endParaRPr kumimoji="1" lang="en-US" altLang="zh-CN" sz="2700" dirty="0"/>
          </a:p>
          <a:p>
            <a:pPr lvl="1"/>
            <a:r>
              <a:rPr kumimoji="1" lang="en-US" altLang="zh-CN" sz="2700" dirty="0"/>
              <a:t>EM</a:t>
            </a:r>
          </a:p>
          <a:p>
            <a:pPr lvl="1"/>
            <a:r>
              <a:rPr kumimoji="1" lang="en-US" altLang="zh-CN" sz="2700" dirty="0"/>
              <a:t>k-Means</a:t>
            </a: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E11D96-B07D-DE4C-86B4-D51332607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031" y="1573530"/>
            <a:ext cx="3964071" cy="11733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23631" y="3661703"/>
            <a:ext cx="384528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kumimoji="1" lang="en-US" altLang="zh-CN" dirty="0"/>
              <a:t>Naïve</a:t>
            </a:r>
            <a:r>
              <a:rPr kumimoji="1" lang="zh-CN" altLang="en-US" dirty="0"/>
              <a:t> </a:t>
            </a:r>
            <a:r>
              <a:rPr kumimoji="1" lang="en-US" altLang="zh-CN" dirty="0"/>
              <a:t>Bayes</a:t>
            </a:r>
            <a:r>
              <a:rPr kumimoji="1" lang="zh-CN" altLang="en-US" dirty="0"/>
              <a:t>仅仅是</a:t>
            </a:r>
            <a:r>
              <a:rPr kumimoji="1" lang="en-US" altLang="zh-CN" dirty="0"/>
              <a:t>NLTK</a:t>
            </a:r>
            <a:r>
              <a:rPr kumimoji="1" lang="zh-CN" altLang="en-US" dirty="0"/>
              <a:t>很小的一部分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979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1B72A6-0950-5F49-B1C6-5C01B923C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3581"/>
            <a:ext cx="8229600" cy="498872"/>
          </a:xfrm>
        </p:spPr>
        <p:txBody>
          <a:bodyPr/>
          <a:lstStyle/>
          <a:p>
            <a:r>
              <a:rPr kumimoji="1" lang="zh-CN" altLang="en-US" dirty="0"/>
              <a:t>监督学习模型训练使用流程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37D885-B442-C744-98A0-F1EA93437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0" y="980688"/>
            <a:ext cx="1321904" cy="7127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9269154-03BF-3340-8DE6-CD098F316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" y="1866489"/>
            <a:ext cx="1295519" cy="860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EBAAE55-6FA2-EE43-A7F4-4F1AD6B47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17" y="2959014"/>
            <a:ext cx="1257067" cy="7996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651E8CE-A69F-284E-B33D-7D2F6D36E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70" y="3970243"/>
            <a:ext cx="1286155" cy="721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5F40CCA-5360-D249-B1CF-CB0BB8C023A9}"/>
              </a:ext>
            </a:extLst>
          </p:cNvPr>
          <p:cNvSpPr txBox="1"/>
          <p:nvPr/>
        </p:nvSpPr>
        <p:spPr>
          <a:xfrm>
            <a:off x="1627364" y="12016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Y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13E2215-B4F6-D445-B6EB-72BDF2048AF3}"/>
              </a:ext>
            </a:extLst>
          </p:cNvPr>
          <p:cNvSpPr txBox="1"/>
          <p:nvPr/>
        </p:nvSpPr>
        <p:spPr>
          <a:xfrm>
            <a:off x="1627364" y="214217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N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19AFDE0-7D28-2642-BA69-BC2EB1282D69}"/>
              </a:ext>
            </a:extLst>
          </p:cNvPr>
          <p:cNvSpPr txBox="1"/>
          <p:nvPr/>
        </p:nvSpPr>
        <p:spPr>
          <a:xfrm>
            <a:off x="1627364" y="321406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Y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E6C0C7B-8A1E-F64B-90FE-261041F6C00C}"/>
              </a:ext>
            </a:extLst>
          </p:cNvPr>
          <p:cNvSpPr txBox="1"/>
          <p:nvPr/>
        </p:nvSpPr>
        <p:spPr>
          <a:xfrm>
            <a:off x="1665846" y="414628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N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</a:p>
        </p:txBody>
      </p:sp>
      <p:sp>
        <p:nvSpPr>
          <p:cNvPr id="14" name="流程图: 磁盘 13">
            <a:extLst>
              <a:ext uri="{FF2B5EF4-FFF2-40B4-BE49-F238E27FC236}">
                <a16:creationId xmlns:a16="http://schemas.microsoft.com/office/drawing/2014/main" id="{5EC125E8-61D7-9047-B290-9BE953DDDCAC}"/>
              </a:ext>
            </a:extLst>
          </p:cNvPr>
          <p:cNvSpPr/>
          <p:nvPr/>
        </p:nvSpPr>
        <p:spPr>
          <a:xfrm>
            <a:off x="4848448" y="2380732"/>
            <a:ext cx="1368152" cy="113235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网页分类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/>
            </a:r>
            <a:b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模型</a:t>
            </a:r>
            <a:endParaRPr lang="zh-CN" altLang="en-US" i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9B416D7-2E7C-6044-A1B8-32E1FEDD61ED}"/>
              </a:ext>
            </a:extLst>
          </p:cNvPr>
          <p:cNvSpPr/>
          <p:nvPr/>
        </p:nvSpPr>
        <p:spPr>
          <a:xfrm>
            <a:off x="3659758" y="2646770"/>
            <a:ext cx="902817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分类训练算法</a:t>
            </a:r>
          </a:p>
        </p:txBody>
      </p:sp>
      <p:cxnSp>
        <p:nvCxnSpPr>
          <p:cNvPr id="16" name="直接箭头连接符 16">
            <a:extLst>
              <a:ext uri="{FF2B5EF4-FFF2-40B4-BE49-F238E27FC236}">
                <a16:creationId xmlns:a16="http://schemas.microsoft.com/office/drawing/2014/main" id="{5ACA7D03-86D8-5648-B3BA-6D5D0A0A6F57}"/>
              </a:ext>
            </a:extLst>
          </p:cNvPr>
          <p:cNvCxnSpPr>
            <a:cxnSpLocks/>
            <a:stCxn id="15" idx="3"/>
            <a:endCxn id="14" idx="2"/>
          </p:cNvCxnSpPr>
          <p:nvPr/>
        </p:nvCxnSpPr>
        <p:spPr>
          <a:xfrm>
            <a:off x="4562575" y="2934802"/>
            <a:ext cx="285873" cy="121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右大括号 16">
            <a:extLst>
              <a:ext uri="{FF2B5EF4-FFF2-40B4-BE49-F238E27FC236}">
                <a16:creationId xmlns:a16="http://schemas.microsoft.com/office/drawing/2014/main" id="{796FB760-9B12-AB4A-A273-75DD9310FA48}"/>
              </a:ext>
            </a:extLst>
          </p:cNvPr>
          <p:cNvSpPr/>
          <p:nvPr/>
        </p:nvSpPr>
        <p:spPr>
          <a:xfrm>
            <a:off x="1771656" y="1246276"/>
            <a:ext cx="595252" cy="340126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9">
            <a:extLst>
              <a:ext uri="{FF2B5EF4-FFF2-40B4-BE49-F238E27FC236}">
                <a16:creationId xmlns:a16="http://schemas.microsoft.com/office/drawing/2014/main" id="{8CEC149F-1E4E-8E43-8144-7D6E5C2E6E80}"/>
              </a:ext>
            </a:extLst>
          </p:cNvPr>
          <p:cNvCxnSpPr/>
          <p:nvPr/>
        </p:nvCxnSpPr>
        <p:spPr>
          <a:xfrm>
            <a:off x="3390330" y="2951663"/>
            <a:ext cx="285873" cy="121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B5A81C72-F827-2F43-A186-3BAC310267A5}"/>
              </a:ext>
            </a:extLst>
          </p:cNvPr>
          <p:cNvSpPr/>
          <p:nvPr/>
        </p:nvSpPr>
        <p:spPr>
          <a:xfrm>
            <a:off x="6787043" y="2661140"/>
            <a:ext cx="1236493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分类预测算法</a:t>
            </a:r>
          </a:p>
        </p:txBody>
      </p:sp>
      <p:cxnSp>
        <p:nvCxnSpPr>
          <p:cNvPr id="20" name="直接箭头连接符 22">
            <a:extLst>
              <a:ext uri="{FF2B5EF4-FFF2-40B4-BE49-F238E27FC236}">
                <a16:creationId xmlns:a16="http://schemas.microsoft.com/office/drawing/2014/main" id="{C2640E63-E1E1-094C-9048-4D9EC05D5D15}"/>
              </a:ext>
            </a:extLst>
          </p:cNvPr>
          <p:cNvCxnSpPr>
            <a:stCxn id="14" idx="4"/>
            <a:endCxn id="19" idx="1"/>
          </p:cNvCxnSpPr>
          <p:nvPr/>
        </p:nvCxnSpPr>
        <p:spPr>
          <a:xfrm>
            <a:off x="6216600" y="2946908"/>
            <a:ext cx="570443" cy="2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1" name="图片 20">
            <a:extLst>
              <a:ext uri="{FF2B5EF4-FFF2-40B4-BE49-F238E27FC236}">
                <a16:creationId xmlns:a16="http://schemas.microsoft.com/office/drawing/2014/main" id="{172C502C-CD10-3743-8B70-DF1CECF5ED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9224" y="677846"/>
            <a:ext cx="1145186" cy="718382"/>
          </a:xfrm>
          <a:prstGeom prst="rect">
            <a:avLst/>
          </a:prstGeom>
        </p:spPr>
      </p:pic>
      <p:cxnSp>
        <p:nvCxnSpPr>
          <p:cNvPr id="22" name="直接箭头连接符 26">
            <a:extLst>
              <a:ext uri="{FF2B5EF4-FFF2-40B4-BE49-F238E27FC236}">
                <a16:creationId xmlns:a16="http://schemas.microsoft.com/office/drawing/2014/main" id="{26AAD7D1-5FBF-EA4A-8103-D540F554406C}"/>
              </a:ext>
            </a:extLst>
          </p:cNvPr>
          <p:cNvCxnSpPr>
            <a:cxnSpLocks/>
            <a:stCxn id="41" idx="2"/>
            <a:endCxn id="19" idx="0"/>
          </p:cNvCxnSpPr>
          <p:nvPr/>
        </p:nvCxnSpPr>
        <p:spPr>
          <a:xfrm>
            <a:off x="7405290" y="2354611"/>
            <a:ext cx="0" cy="3065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直接箭头连接符 29">
            <a:extLst>
              <a:ext uri="{FF2B5EF4-FFF2-40B4-BE49-F238E27FC236}">
                <a16:creationId xmlns:a16="http://schemas.microsoft.com/office/drawing/2014/main" id="{681395E6-1AEE-9146-93C9-0CC65E28D3BC}"/>
              </a:ext>
            </a:extLst>
          </p:cNvPr>
          <p:cNvCxnSpPr>
            <a:stCxn id="19" idx="2"/>
          </p:cNvCxnSpPr>
          <p:nvPr/>
        </p:nvCxnSpPr>
        <p:spPr>
          <a:xfrm flipH="1">
            <a:off x="7403144" y="3237204"/>
            <a:ext cx="2146" cy="8154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E5251FBA-3DF2-A446-BDB5-730F0A5AE30E}"/>
              </a:ext>
            </a:extLst>
          </p:cNvPr>
          <p:cNvSpPr txBox="1"/>
          <p:nvPr/>
        </p:nvSpPr>
        <p:spPr>
          <a:xfrm>
            <a:off x="7054330" y="405259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Y/N?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D31A6C8-0604-234D-99D5-6B256BC0C48A}"/>
              </a:ext>
            </a:extLst>
          </p:cNvPr>
          <p:cNvSpPr txBox="1"/>
          <p:nvPr/>
        </p:nvSpPr>
        <p:spPr>
          <a:xfrm>
            <a:off x="55080" y="5844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训练样本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39F54EF-1ED8-6E4F-8C48-556A0A5A38D9}"/>
              </a:ext>
            </a:extLst>
          </p:cNvPr>
          <p:cNvSpPr txBox="1"/>
          <p:nvPr/>
        </p:nvSpPr>
        <p:spPr>
          <a:xfrm>
            <a:off x="6722404" y="40898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未观测样本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5B91CF1-EB05-B249-9742-9899ACFAC05D}"/>
              </a:ext>
            </a:extLst>
          </p:cNvPr>
          <p:cNvSpPr txBox="1"/>
          <p:nvPr/>
        </p:nvSpPr>
        <p:spPr>
          <a:xfrm>
            <a:off x="1268145" y="57847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人工标注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979F936-F08E-AC49-AB8B-676967879BCE}"/>
              </a:ext>
            </a:extLst>
          </p:cNvPr>
          <p:cNvSpPr txBox="1"/>
          <p:nvPr/>
        </p:nvSpPr>
        <p:spPr>
          <a:xfrm>
            <a:off x="669409" y="4802102"/>
            <a:ext cx="1107996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数据准备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84BE419-BE16-A943-826E-6A4849D6F684}"/>
              </a:ext>
            </a:extLst>
          </p:cNvPr>
          <p:cNvSpPr txBox="1"/>
          <p:nvPr/>
        </p:nvSpPr>
        <p:spPr>
          <a:xfrm>
            <a:off x="3685086" y="4774168"/>
            <a:ext cx="1107996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模型训练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B16D3B7-D48D-4C4A-BC7E-6EC9222FA5CF}"/>
              </a:ext>
            </a:extLst>
          </p:cNvPr>
          <p:cNvSpPr txBox="1"/>
          <p:nvPr/>
        </p:nvSpPr>
        <p:spPr>
          <a:xfrm>
            <a:off x="6573428" y="4774168"/>
            <a:ext cx="165942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分类测试</a:t>
            </a:r>
            <a:r>
              <a:rPr kumimoji="1" lang="en-US" altLang="zh-CN" dirty="0"/>
              <a:t>/</a:t>
            </a:r>
            <a:r>
              <a:rPr kumimoji="1" lang="zh-CN" altLang="en-US" dirty="0"/>
              <a:t>应用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7405A2A-6BAB-5949-AA27-221E78487A26}"/>
              </a:ext>
            </a:extLst>
          </p:cNvPr>
          <p:cNvSpPr/>
          <p:nvPr/>
        </p:nvSpPr>
        <p:spPr>
          <a:xfrm>
            <a:off x="2709527" y="2658876"/>
            <a:ext cx="641107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特征抽取</a:t>
            </a:r>
          </a:p>
        </p:txBody>
      </p:sp>
      <p:cxnSp>
        <p:nvCxnSpPr>
          <p:cNvPr id="35" name="直接箭头连接符 19">
            <a:extLst>
              <a:ext uri="{FF2B5EF4-FFF2-40B4-BE49-F238E27FC236}">
                <a16:creationId xmlns:a16="http://schemas.microsoft.com/office/drawing/2014/main" id="{C5E1E995-3466-9E4F-9E77-183A11E4E93E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2388893" y="2946908"/>
            <a:ext cx="32063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3E2B5BF4-2542-E84F-9404-6CC59DEE78F3}"/>
              </a:ext>
            </a:extLst>
          </p:cNvPr>
          <p:cNvSpPr/>
          <p:nvPr/>
        </p:nvSpPr>
        <p:spPr>
          <a:xfrm>
            <a:off x="7084736" y="1778547"/>
            <a:ext cx="641107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特征抽取</a:t>
            </a:r>
          </a:p>
        </p:txBody>
      </p:sp>
      <p:cxnSp>
        <p:nvCxnSpPr>
          <p:cNvPr id="44" name="直接箭头连接符 26">
            <a:extLst>
              <a:ext uri="{FF2B5EF4-FFF2-40B4-BE49-F238E27FC236}">
                <a16:creationId xmlns:a16="http://schemas.microsoft.com/office/drawing/2014/main" id="{5DAF272B-6204-F54B-9F59-62298ED6BC07}"/>
              </a:ext>
            </a:extLst>
          </p:cNvPr>
          <p:cNvCxnSpPr>
            <a:cxnSpLocks/>
          </p:cNvCxnSpPr>
          <p:nvPr/>
        </p:nvCxnSpPr>
        <p:spPr>
          <a:xfrm>
            <a:off x="7391817" y="1472018"/>
            <a:ext cx="0" cy="3065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9DDE9DDB-D678-1B46-B0FD-72CFEB037AF7}"/>
              </a:ext>
            </a:extLst>
          </p:cNvPr>
          <p:cNvSpPr txBox="1"/>
          <p:nvPr/>
        </p:nvSpPr>
        <p:spPr>
          <a:xfrm>
            <a:off x="2476082" y="4774168"/>
            <a:ext cx="1107996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特征抽取</a:t>
            </a:r>
          </a:p>
        </p:txBody>
      </p:sp>
    </p:spTree>
    <p:extLst>
      <p:ext uri="{BB962C8B-B14F-4D97-AF65-F5344CB8AC3E}">
        <p14:creationId xmlns:p14="http://schemas.microsoft.com/office/powerpoint/2010/main" val="425510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B5BF3-0373-6A4D-A414-E7928CC58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使用说明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46A07A-148F-FC4C-89BB-D38BC8EC6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NLTK</a:t>
            </a:r>
            <a:r>
              <a:rPr kumimoji="1" lang="zh-CN" altLang="en-US" dirty="0"/>
              <a:t>朴素贝叶斯进行分类</a:t>
            </a:r>
            <a:r>
              <a:rPr kumimoji="1" lang="zh-CN" altLang="en-US" dirty="0" smtClean="0"/>
              <a:t>实验</a:t>
            </a:r>
            <a:endParaRPr kumimoji="1" lang="en-US" altLang="zh-CN" dirty="0" smtClean="0"/>
          </a:p>
          <a:p>
            <a:r>
              <a:rPr kumimoji="1" lang="zh-CN" altLang="en-US" sz="1800" dirty="0" smtClean="0"/>
              <a:t>训练</a:t>
            </a:r>
            <a:r>
              <a:rPr kumimoji="1" lang="zh-CN" altLang="en-US" sz="1800" dirty="0"/>
              <a:t>和测试数据集合分别都被表示为</a:t>
            </a:r>
            <a:r>
              <a:rPr kumimoji="1" lang="en-US" altLang="zh-CN" sz="1800" dirty="0"/>
              <a:t>list</a:t>
            </a:r>
          </a:p>
          <a:p>
            <a:pPr lvl="1"/>
            <a:r>
              <a:rPr kumimoji="1" lang="en-US" altLang="zh-CN" dirty="0"/>
              <a:t>List</a:t>
            </a:r>
            <a:r>
              <a:rPr kumimoji="1" lang="zh-CN" altLang="en-US" dirty="0"/>
              <a:t>中每一个元素为一个</a:t>
            </a:r>
            <a:r>
              <a:rPr kumimoji="1" lang="en-US" altLang="zh-CN" dirty="0"/>
              <a:t>pair</a:t>
            </a:r>
            <a:r>
              <a:rPr kumimoji="1" lang="zh-CN" altLang="en-US" dirty="0"/>
              <a:t>：</a:t>
            </a:r>
            <a:r>
              <a:rPr kumimoji="1" lang="zh-CN" altLang="en-US" dirty="0">
                <a:solidFill>
                  <a:srgbClr val="C00000"/>
                </a:solidFill>
              </a:rPr>
              <a:t>第一个为特征</a:t>
            </a:r>
            <a:r>
              <a:rPr kumimoji="1" lang="zh-CN" altLang="en-US" dirty="0"/>
              <a:t>，</a:t>
            </a:r>
            <a:r>
              <a:rPr kumimoji="1" lang="zh-CN" altLang="en-US" dirty="0">
                <a:solidFill>
                  <a:srgbClr val="C00000"/>
                </a:solidFill>
              </a:rPr>
              <a:t>第二个为分类标签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1"/>
            <a:r>
              <a:rPr kumimoji="1" lang="zh-CN" altLang="en-US" dirty="0"/>
              <a:t>每一个特征（</a:t>
            </a:r>
            <a:r>
              <a:rPr kumimoji="1" lang="zh-CN" altLang="en-US" dirty="0">
                <a:solidFill>
                  <a:srgbClr val="C00000"/>
                </a:solidFill>
              </a:rPr>
              <a:t>一个文档）都被表示成一个</a:t>
            </a:r>
            <a:r>
              <a:rPr kumimoji="1" lang="en-US" altLang="zh-CN" dirty="0" err="1">
                <a:solidFill>
                  <a:srgbClr val="C00000"/>
                </a:solidFill>
              </a:rPr>
              <a:t>dict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2"/>
            <a:endParaRPr kumimoji="1" lang="en-US" altLang="zh-CN" sz="1800" dirty="0"/>
          </a:p>
          <a:p>
            <a:r>
              <a:rPr kumimoji="1" lang="zh-CN" altLang="en-US" sz="1800" dirty="0"/>
              <a:t>训练模型：</a:t>
            </a:r>
            <a:r>
              <a:rPr kumimoji="1" lang="en-US" altLang="zh-CN" sz="1800" dirty="0"/>
              <a:t> classifier = </a:t>
            </a:r>
            <a:r>
              <a:rPr kumimoji="1" lang="en-US" altLang="zh-CN" sz="1800" dirty="0" err="1"/>
              <a:t>NaiveBayesClassifier.train</a:t>
            </a:r>
            <a:r>
              <a:rPr kumimoji="1" lang="en-US" altLang="zh-CN" sz="1800" dirty="0"/>
              <a:t>(train)</a:t>
            </a:r>
          </a:p>
          <a:p>
            <a:r>
              <a:rPr kumimoji="1" lang="zh-CN" altLang="en-US" sz="1800" dirty="0"/>
              <a:t>测试模型：</a:t>
            </a:r>
            <a:r>
              <a:rPr kumimoji="1" lang="en-US" altLang="zh-CN" sz="1800" dirty="0"/>
              <a:t> labels = </a:t>
            </a:r>
            <a:r>
              <a:rPr kumimoji="1" lang="en-US" altLang="zh-CN" sz="1800" dirty="0" err="1"/>
              <a:t>classifier.classify_many</a:t>
            </a:r>
            <a:r>
              <a:rPr kumimoji="1" lang="en-US" altLang="zh-CN" sz="1800" dirty="0"/>
              <a:t>(test)</a:t>
            </a:r>
          </a:p>
          <a:p>
            <a:endParaRPr kumimoji="1" lang="en-US" altLang="zh-CN" sz="1800" dirty="0"/>
          </a:p>
          <a:p>
            <a:r>
              <a:rPr kumimoji="1" lang="zh-CN" altLang="en-US" sz="1800" dirty="0"/>
              <a:t>得到分类的概率：</a:t>
            </a:r>
            <a:r>
              <a:rPr kumimoji="1" lang="en-US" altLang="zh-CN" sz="1800" dirty="0"/>
              <a:t> </a:t>
            </a:r>
            <a:r>
              <a:rPr kumimoji="1" lang="en-US" altLang="zh-CN" sz="1800" dirty="0" err="1"/>
              <a:t>probs</a:t>
            </a:r>
            <a:r>
              <a:rPr kumimoji="1" lang="en-US" altLang="zh-CN" sz="1800" dirty="0"/>
              <a:t> = </a:t>
            </a:r>
            <a:r>
              <a:rPr kumimoji="1" lang="en-US" altLang="zh-CN" sz="1800" dirty="0" err="1"/>
              <a:t>classifier.prob_classify_many</a:t>
            </a:r>
            <a:r>
              <a:rPr kumimoji="1" lang="en-US" altLang="zh-CN" sz="1800" dirty="0"/>
              <a:t>(test)</a:t>
            </a:r>
          </a:p>
          <a:p>
            <a:r>
              <a:rPr kumimoji="1" lang="zh-CN" altLang="en-US" sz="1800" dirty="0"/>
              <a:t>查看每一维特征的作用：</a:t>
            </a:r>
            <a:r>
              <a:rPr lang="en-US" altLang="zh-CN" sz="1800" dirty="0"/>
              <a:t> </a:t>
            </a:r>
            <a:r>
              <a:rPr lang="en-US" altLang="zh-CN" sz="1800" dirty="0" err="1"/>
              <a:t>classifier.show_most_informative_features</a:t>
            </a:r>
            <a:r>
              <a:rPr lang="en-US" altLang="zh-CN" sz="1800" dirty="0"/>
              <a:t>()</a:t>
            </a:r>
            <a:endParaRPr kumimoji="1"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246413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9F63F8-4C5D-354B-8DAD-6509F499E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文本分类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E98C23-70A4-7A42-9614-4116FCFED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NLTK</a:t>
            </a:r>
            <a:r>
              <a:rPr kumimoji="1" lang="zh-CN" altLang="en-US" dirty="0"/>
              <a:t>朴素贝叶斯进行分类实验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240FEE-91D6-F340-B1FE-8C3FCF11A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37" y="1199704"/>
            <a:ext cx="3430514" cy="37892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7828B7B-1701-514B-A61B-F19225F9D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188" y="1499349"/>
            <a:ext cx="4732721" cy="1594964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6F9FE12D-4023-4390-AB07-A502C2D3696A}"/>
              </a:ext>
            </a:extLst>
          </p:cNvPr>
          <p:cNvSpPr/>
          <p:nvPr/>
        </p:nvSpPr>
        <p:spPr>
          <a:xfrm>
            <a:off x="4246418" y="1420091"/>
            <a:ext cx="5153891" cy="14097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901045" y="3664527"/>
            <a:ext cx="3332019" cy="9455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代码运行与分析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676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83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B0DE5CC8-868C-7F45-A8E0-2DF77A22F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477" y="1470765"/>
            <a:ext cx="3952441" cy="25694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581C6F2-49C7-5C4E-8111-C72B7040D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33" y="1378528"/>
            <a:ext cx="3781740" cy="3542534"/>
          </a:xfrm>
          <a:prstGeom prst="rect">
            <a:avLst/>
          </a:prstGeom>
        </p:spPr>
      </p:pic>
      <p:sp>
        <p:nvSpPr>
          <p:cNvPr id="5" name="爆炸形: 8 pt  4">
            <a:extLst>
              <a:ext uri="{FF2B5EF4-FFF2-40B4-BE49-F238E27FC236}">
                <a16:creationId xmlns:a16="http://schemas.microsoft.com/office/drawing/2014/main" id="{6E660529-8850-400E-BA88-10F2A72AE226}"/>
              </a:ext>
            </a:extLst>
          </p:cNvPr>
          <p:cNvSpPr/>
          <p:nvPr/>
        </p:nvSpPr>
        <p:spPr>
          <a:xfrm>
            <a:off x="7696052" y="1689590"/>
            <a:ext cx="1278082" cy="1237307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创建字典</a:t>
            </a:r>
          </a:p>
        </p:txBody>
      </p:sp>
      <p:sp>
        <p:nvSpPr>
          <p:cNvPr id="11" name="爆炸形: 8 pt  10">
            <a:extLst>
              <a:ext uri="{FF2B5EF4-FFF2-40B4-BE49-F238E27FC236}">
                <a16:creationId xmlns:a16="http://schemas.microsoft.com/office/drawing/2014/main" id="{69C01266-D623-47FF-9B45-6C455CC13925}"/>
              </a:ext>
            </a:extLst>
          </p:cNvPr>
          <p:cNvSpPr/>
          <p:nvPr/>
        </p:nvSpPr>
        <p:spPr>
          <a:xfrm>
            <a:off x="7078100" y="3243003"/>
            <a:ext cx="2033154" cy="1731972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1</a:t>
            </a:r>
            <a:r>
              <a:rPr lang="zh-CN" altLang="en-US" sz="1100" dirty="0"/>
              <a:t>，一个样本</a:t>
            </a:r>
            <a:r>
              <a:rPr lang="en-US" altLang="zh-CN" sz="1100" dirty="0"/>
              <a:t>(feature, label)</a:t>
            </a:r>
          </a:p>
          <a:p>
            <a:pPr algn="ctr"/>
            <a:r>
              <a:rPr lang="en-US" altLang="zh-CN" sz="1100" dirty="0"/>
              <a:t>2</a:t>
            </a:r>
            <a:r>
              <a:rPr lang="zh-CN" altLang="en-US" sz="1100" dirty="0"/>
              <a:t>，其中</a:t>
            </a:r>
            <a:r>
              <a:rPr lang="en-US" altLang="zh-CN" sz="1100" dirty="0"/>
              <a:t>Feature</a:t>
            </a:r>
            <a:r>
              <a:rPr lang="zh-CN" altLang="en-US" sz="1100" dirty="0"/>
              <a:t>是一个字典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43D40543-4BF2-A34B-BD29-51CF41173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/>
          <a:lstStyle/>
          <a:p>
            <a:r>
              <a:rPr kumimoji="1" lang="zh-CN" altLang="en-US" dirty="0" smtClean="0"/>
              <a:t>文本二值分类</a:t>
            </a:r>
            <a:endParaRPr kumimoji="1"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文本分类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128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CD773C-C5AC-C44A-9403-6ABC6269E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文本分析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D40543-4BF2-A34B-BD29-51CF41173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结果评价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0431B3-788E-3D44-8CA0-E917E3F3A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09" y="1657087"/>
            <a:ext cx="4321720" cy="25235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FE88307-50E1-7C49-B1DE-140BA9C04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690" y="2012932"/>
            <a:ext cx="4048991" cy="210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53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什么是情感分析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r>
              <a:rPr lang="zh-CN" altLang="en-US" dirty="0"/>
              <a:t>情感分析是让计算机</a:t>
            </a:r>
            <a:r>
              <a:rPr lang="en-US" altLang="zh-CN" dirty="0" smtClean="0"/>
              <a:t>……</a:t>
            </a:r>
            <a:r>
              <a:rPr lang="zh-CN" altLang="en-US" dirty="0">
                <a:solidFill>
                  <a:srgbClr val="C00000"/>
                </a:solidFill>
              </a:rPr>
              <a:t>识别人的情感</a:t>
            </a:r>
            <a:endParaRPr lang="en-US" altLang="zh-CN" dirty="0">
              <a:solidFill>
                <a:srgbClr val="C00000"/>
              </a:solidFill>
            </a:endParaRPr>
          </a:p>
          <a:p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6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1" r="-153"/>
          <a:stretch/>
        </p:blipFill>
        <p:spPr>
          <a:xfrm>
            <a:off x="1800879" y="2008077"/>
            <a:ext cx="3271694" cy="28996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20199" y="2326838"/>
            <a:ext cx="2913957" cy="198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spcAft>
                <a:spcPts val="900"/>
              </a:spcAft>
              <a:buFont typeface="Arial" charset="0"/>
              <a:buChar char="•"/>
            </a:pP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Sentiment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Analysis</a:t>
            </a:r>
            <a:endParaRPr lang="en-US" altLang="zh-CN" dirty="0">
              <a:latin typeface="STZhongsong" charset="-122"/>
              <a:ea typeface="STZhongsong" charset="-122"/>
              <a:cs typeface="STZhongsong" charset="-122"/>
            </a:endParaRPr>
          </a:p>
          <a:p>
            <a:pPr marL="257175" indent="-257175">
              <a:spcAft>
                <a:spcPts val="900"/>
              </a:spcAft>
              <a:buFont typeface="Arial" charset="0"/>
              <a:buChar char="•"/>
            </a:pPr>
            <a:r>
              <a:rPr lang="zh-CN" altLang="en-US" dirty="0">
                <a:latin typeface="STZhongsong" charset="-122"/>
                <a:ea typeface="STZhongsong" charset="-122"/>
                <a:cs typeface="STZhongsong" charset="-122"/>
              </a:rPr>
              <a:t>对带有情感色彩的主观性文本进行分析、处理、归纳和推理，</a:t>
            </a:r>
            <a:endParaRPr lang="en-US" altLang="zh-CN" dirty="0">
              <a:latin typeface="STZhongsong" charset="-122"/>
              <a:ea typeface="STZhongsong" charset="-122"/>
              <a:cs typeface="STZhongsong" charset="-122"/>
            </a:endParaRPr>
          </a:p>
          <a:p>
            <a:pPr marL="257175" indent="-257175">
              <a:spcAft>
                <a:spcPts val="900"/>
              </a:spcAft>
              <a:buFont typeface="Arial" charset="0"/>
              <a:buChar char="•"/>
            </a:pPr>
            <a:r>
              <a:rPr lang="zh-CN" altLang="en-US" dirty="0">
                <a:latin typeface="STZhongsong" charset="-122"/>
                <a:ea typeface="STZhongsong" charset="-122"/>
                <a:cs typeface="STZhongsong" charset="-122"/>
              </a:rPr>
              <a:t>最后得出文本的二元化或者多元化极性分类。</a:t>
            </a:r>
            <a:endParaRPr lang="en-US" dirty="0">
              <a:latin typeface="STZhongsong" charset="-122"/>
              <a:ea typeface="STZhongsong" charset="-122"/>
              <a:cs typeface="STZho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423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B4E89F-9C55-1B4D-83D4-D7B5D482B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文本分类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EB0AD65-C87E-F947-A414-5F08C3CB8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哪些单词对分类最有意义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D7C451C-1B12-1F40-B3F8-F3E23EEE9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631" y="1611726"/>
            <a:ext cx="6007688" cy="3116138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F729B0DD-FC1C-47A7-9684-FDF7F63FEC7C}"/>
              </a:ext>
            </a:extLst>
          </p:cNvPr>
          <p:cNvSpPr/>
          <p:nvPr/>
        </p:nvSpPr>
        <p:spPr>
          <a:xfrm>
            <a:off x="2310246" y="2725882"/>
            <a:ext cx="1749136" cy="227560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310246" y="1181719"/>
            <a:ext cx="4180055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kumimoji="1" lang="en-US" altLang="zh-CN" dirty="0" err="1"/>
              <a:t>NBC.show_most_informative_features</a:t>
            </a:r>
            <a:r>
              <a:rPr kumimoji="1" lang="en-US" altLang="zh-CN" dirty="0"/>
              <a:t>(10)</a:t>
            </a:r>
          </a:p>
        </p:txBody>
      </p:sp>
    </p:spTree>
    <p:extLst>
      <p:ext uri="{BB962C8B-B14F-4D97-AF65-F5344CB8AC3E}">
        <p14:creationId xmlns:p14="http://schemas.microsoft.com/office/powerpoint/2010/main" val="149897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91A0F7-049E-8A4B-A2EF-EEC1515F2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文本分类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0EBA3E-DC14-DF42-AACE-21588E5ED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SVM</a:t>
            </a:r>
            <a:r>
              <a:rPr kumimoji="1" lang="zh-CN" altLang="en-US" dirty="0"/>
              <a:t>进行文本</a:t>
            </a:r>
            <a:r>
              <a:rPr kumimoji="1" lang="zh-CN" altLang="en-US" dirty="0" smtClean="0"/>
              <a:t>分类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AE1E08-C56D-6348-B505-FB3D94647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129" y="2676752"/>
            <a:ext cx="6475686" cy="176067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666936" y="1614692"/>
            <a:ext cx="347761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kumimoji="1" lang="en-US" altLang="zh-CN" dirty="0"/>
              <a:t>from </a:t>
            </a:r>
            <a:r>
              <a:rPr kumimoji="1" lang="en-US" altLang="zh-CN" dirty="0" err="1"/>
              <a:t>sklearn.svm</a:t>
            </a:r>
            <a:r>
              <a:rPr kumimoji="1" lang="en-US" altLang="zh-CN" dirty="0"/>
              <a:t> import </a:t>
            </a:r>
            <a:r>
              <a:rPr kumimoji="1" lang="en-US" altLang="zh-CN" dirty="0" err="1"/>
              <a:t>LinearSVC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0257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68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66F1CE-0EC9-5B4B-A393-10B521799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垃圾</a:t>
            </a:r>
            <a:r>
              <a:rPr kumimoji="1" lang="zh-CN" altLang="en-US" dirty="0"/>
              <a:t>短信文本</a:t>
            </a:r>
            <a:r>
              <a:rPr kumimoji="1" lang="zh-CN" altLang="en-US" dirty="0" smtClean="0"/>
              <a:t>分类练习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80D335-BC56-FE42-9BBE-DB95E803B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28738"/>
            <a:ext cx="4315691" cy="3937000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要求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1</a:t>
            </a:r>
            <a:r>
              <a:rPr kumimoji="1" lang="en-US" altLang="zh-CN" dirty="0"/>
              <a:t>.</a:t>
            </a:r>
            <a:r>
              <a:rPr kumimoji="1" lang="zh-CN" altLang="en-US" dirty="0"/>
              <a:t> 基于</a:t>
            </a:r>
            <a:r>
              <a:rPr kumimoji="1" lang="en-US" altLang="zh-CN" dirty="0"/>
              <a:t>NLTK</a:t>
            </a:r>
            <a:r>
              <a:rPr kumimoji="1" lang="zh-CN" altLang="en-US" dirty="0"/>
              <a:t>中的朴素贝叶斯对短信数据进行分类</a:t>
            </a:r>
            <a:endParaRPr kumimoji="1" lang="en-US" altLang="zh-CN" dirty="0"/>
          </a:p>
          <a:p>
            <a:pPr lvl="2"/>
            <a:r>
              <a:rPr kumimoji="1" lang="zh-CN" altLang="en-US" sz="1800" dirty="0"/>
              <a:t>数据处理（中文分词）</a:t>
            </a:r>
            <a:endParaRPr kumimoji="1" lang="en-US" altLang="zh-CN" sz="1800" dirty="0"/>
          </a:p>
          <a:p>
            <a:pPr lvl="2"/>
            <a:r>
              <a:rPr kumimoji="1" lang="zh-CN" altLang="en-US" sz="1800" dirty="0"/>
              <a:t>特征抽取</a:t>
            </a:r>
            <a:endParaRPr kumimoji="1" lang="en-US" altLang="zh-CN" sz="1800" dirty="0"/>
          </a:p>
          <a:p>
            <a:pPr lvl="2"/>
            <a:r>
              <a:rPr kumimoji="1" lang="zh-CN" altLang="en-US" sz="1800" dirty="0"/>
              <a:t>模型训练</a:t>
            </a:r>
            <a:endParaRPr kumimoji="1" lang="en-US" altLang="zh-CN" sz="1800" dirty="0"/>
          </a:p>
          <a:p>
            <a:pPr lvl="2"/>
            <a:r>
              <a:rPr kumimoji="1" lang="zh-CN" altLang="en-US" sz="1800" dirty="0"/>
              <a:t>模型评价</a:t>
            </a:r>
            <a:endParaRPr kumimoji="1" lang="en-US" altLang="zh-CN" sz="1800" dirty="0"/>
          </a:p>
          <a:p>
            <a:pPr lvl="1"/>
            <a:r>
              <a:rPr kumimoji="1" lang="en-US" altLang="zh-CN" dirty="0"/>
              <a:t>2.</a:t>
            </a:r>
            <a:r>
              <a:rPr kumimoji="1" lang="zh-CN" altLang="en-US" dirty="0"/>
              <a:t> 考虑优化特征，</a:t>
            </a:r>
            <a:r>
              <a:rPr kumimoji="1" lang="zh-CN" altLang="en-US" dirty="0">
                <a:solidFill>
                  <a:srgbClr val="C00000"/>
                </a:solidFill>
              </a:rPr>
              <a:t>如：去除停用词等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1"/>
            <a:r>
              <a:rPr kumimoji="1" lang="en-US" altLang="zh-CN" dirty="0"/>
              <a:t>3.</a:t>
            </a:r>
            <a:r>
              <a:rPr kumimoji="1" lang="zh-CN" altLang="en-US" dirty="0"/>
              <a:t> 提交对比报告</a:t>
            </a:r>
            <a:endParaRPr kumimoji="1" lang="en-US" altLang="zh-CN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1FB6FFD-4A87-7E4B-9714-2E21682859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635198"/>
              </p:ext>
            </p:extLst>
          </p:nvPr>
        </p:nvGraphicFramePr>
        <p:xfrm>
          <a:off x="4986124" y="1096783"/>
          <a:ext cx="3950058" cy="340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3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6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标签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短信内容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4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商业秘密的秘密性那是维系其商业价值和垄断地位的前提条件之一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南口阿玛施新春第一批限量春装到店啦 春暖花开淑女裙、冰蓝色公主衫气质粉小西装、冰丝女王长半裙</a:t>
                      </a:r>
                      <a:endParaRPr lang="zh-CN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1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带给我们大常州一场壮观的视觉盛宴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1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有原因不明的泌尿系统结石等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1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年从盐城拉回来的麻麻的嫁妆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73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感谢致电杭州萧山全金釜韩国烧烤店，本店位于金城路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xxx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号。韩式烧烤等，价格实惠、欢迎惠顾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【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全金釜韩国烧烤店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】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4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这款</a:t>
                      </a:r>
                      <a:r>
                        <a:rPr lang="en-US" altLang="zh-CN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UVe</a:t>
                      </a:r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智能杀菌机器人是扫地机的最佳伴侣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73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一次价值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xxx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元王牌项目；可充值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xxx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元店内项目卡一张；可以参与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动好生活百分百抽奖机会一次！预约电话：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xxxxxxxxxxx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01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此类皮肤特别容易招惹粉刺、黑头等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433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长期诚信在本市作各类资格职称（以及印 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章、牌、 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……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等。祥：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 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李伟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713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9F63F8-4C5D-354B-8DAD-6509F499E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文本分类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E98C23-70A4-7A42-9614-4116FCFED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参考资料</a:t>
            </a:r>
            <a:endParaRPr kumimoji="1" lang="zh-CN" altLang="en-US" dirty="0"/>
          </a:p>
        </p:txBody>
      </p:sp>
      <p:sp>
        <p:nvSpPr>
          <p:cNvPr id="9" name="副标题 6">
            <a:extLst>
              <a:ext uri="{FF2B5EF4-FFF2-40B4-BE49-F238E27FC236}">
                <a16:creationId xmlns:a16="http://schemas.microsoft.com/office/drawing/2014/main" id="{DEC7A2D4-CAA9-5940-BC0D-0AD74DFE108A}"/>
              </a:ext>
            </a:extLst>
          </p:cNvPr>
          <p:cNvSpPr txBox="1">
            <a:spLocks/>
          </p:cNvSpPr>
          <p:nvPr/>
        </p:nvSpPr>
        <p:spPr>
          <a:xfrm>
            <a:off x="878031" y="1820141"/>
            <a:ext cx="7387937" cy="13144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/>
              <a:t>垃圾短信</a:t>
            </a:r>
            <a:r>
              <a:rPr lang="zh-CN" altLang="en-US" sz="1800" dirty="0" smtClean="0"/>
              <a:t>分类</a:t>
            </a:r>
            <a:endParaRPr kumimoji="1" lang="en-US" altLang="zh-CN" sz="1800" dirty="0" smtClean="0">
              <a:hlinkClick r:id="rId2"/>
            </a:endParaRPr>
          </a:p>
          <a:p>
            <a:r>
              <a:rPr kumimoji="1" lang="en-US" altLang="zh-CN" sz="1800" dirty="0" smtClean="0">
                <a:hlinkClick r:id="rId2"/>
              </a:rPr>
              <a:t>https://blog.csdn.net/qq_38525781/article/details/86599089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垃圾短信分类器</a:t>
            </a:r>
            <a:endParaRPr kumimoji="1" lang="en-US" altLang="zh-CN" sz="1800" dirty="0" smtClean="0"/>
          </a:p>
          <a:p>
            <a:r>
              <a:rPr kumimoji="1" lang="en-US" altLang="zh-CN" sz="1800" dirty="0" smtClean="0">
                <a:hlinkClick r:id="rId3"/>
              </a:rPr>
              <a:t>https://github.com/hrwhisper/SpamMessage</a:t>
            </a:r>
            <a:endParaRPr kumimoji="1" lang="en-US" altLang="zh-CN" sz="1800" dirty="0" smtClean="0"/>
          </a:p>
          <a:p>
            <a:endParaRPr kumimoji="1" lang="en-US" altLang="zh-CN" sz="1800" dirty="0" smtClean="0"/>
          </a:p>
          <a:p>
            <a:endParaRPr kumimoji="1" lang="en-US" altLang="zh-CN" sz="1800" dirty="0" smtClean="0"/>
          </a:p>
          <a:p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12374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案例：商品评论情感分析</a:t>
            </a:r>
            <a:endParaRPr kumimoji="1" lang="en-US" altLang="zh-CN" dirty="0"/>
          </a:p>
        </p:txBody>
      </p:sp>
      <p:pic>
        <p:nvPicPr>
          <p:cNvPr id="4" name="Content Placeholder 5" descr="googleproductsearch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25" y="1433489"/>
            <a:ext cx="5624513" cy="290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8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案例：饭店评论情感分析</a:t>
            </a:r>
            <a:endParaRPr kumimoji="1" lang="en-US" altLang="zh-CN" dirty="0"/>
          </a:p>
        </p:txBody>
      </p:sp>
      <p:graphicFrame>
        <p:nvGraphicFramePr>
          <p:cNvPr id="4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145913"/>
              </p:ext>
            </p:extLst>
          </p:nvPr>
        </p:nvGraphicFramePr>
        <p:xfrm>
          <a:off x="2005812" y="1280398"/>
          <a:ext cx="5777066" cy="3776774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5119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7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>
                          <a:solidFill>
                            <a:schemeClr val="tx1"/>
                          </a:solidFill>
                        </a:rPr>
                        <a:t>评论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>
                          <a:solidFill>
                            <a:schemeClr val="tx1"/>
                          </a:solidFill>
                        </a:rPr>
                        <a:t>打分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33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dirty="0">
                          <a:effectLst/>
                        </a:rPr>
                        <a:t>口味：不知道是我口高了，还是这家真不怎么样。</a:t>
                      </a:r>
                      <a:r>
                        <a:rPr lang="en-US" altLang="zh-CN" sz="1400" dirty="0">
                          <a:effectLst/>
                        </a:rPr>
                        <a:t>??</a:t>
                      </a:r>
                      <a:r>
                        <a:rPr lang="zh-CN" altLang="en-US" sz="1400" dirty="0">
                          <a:effectLst/>
                        </a:rPr>
                        <a:t>我感觉口味确实很一般很一般。上菜相当快，我敢</a:t>
                      </a:r>
                      <a:r>
                        <a:rPr lang="en-US" altLang="zh-CN" sz="1400" dirty="0">
                          <a:effectLst/>
                        </a:rPr>
                        <a:t>...</a:t>
                      </a:r>
                    </a:p>
                  </a:txBody>
                  <a:tcPr marL="13795" marR="13795" marT="6898" marB="68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400" dirty="0">
                          <a:effectLst/>
                        </a:rPr>
                        <a:t>2</a:t>
                      </a:r>
                    </a:p>
                  </a:txBody>
                  <a:tcPr marL="13795" marR="13795" marT="6898" marB="68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515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effectLst/>
                        </a:rPr>
                        <a:t>菜品丰富质量好，服务也不错！很喜欢！</a:t>
                      </a:r>
                    </a:p>
                  </a:txBody>
                  <a:tcPr marL="13795" marR="13795" marT="6898" marB="68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4</a:t>
                      </a:r>
                    </a:p>
                  </a:txBody>
                  <a:tcPr marL="13795" marR="13795" marT="6898" marB="68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83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dirty="0">
                          <a:effectLst/>
                        </a:rPr>
                        <a:t>说真的，不晓得有人排队的理由，香精香精香精香精，拜拜！</a:t>
                      </a:r>
                    </a:p>
                  </a:txBody>
                  <a:tcPr marL="13795" marR="13795" marT="6898" marB="68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400" dirty="0">
                          <a:effectLst/>
                        </a:rPr>
                        <a:t>2</a:t>
                      </a:r>
                    </a:p>
                  </a:txBody>
                  <a:tcPr marL="13795" marR="13795" marT="6898" marB="68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33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dirty="0">
                          <a:effectLst/>
                        </a:rPr>
                        <a:t>菜量实惠，上菜还算比较快，疙瘩汤喝出了秋日的暖意，烧茄子吃出了大阪烧的味道，想吃土豆片也是口</a:t>
                      </a:r>
                      <a:r>
                        <a:rPr lang="en-US" altLang="zh-CN" sz="1400" dirty="0">
                          <a:effectLst/>
                        </a:rPr>
                        <a:t>...</a:t>
                      </a:r>
                    </a:p>
                  </a:txBody>
                  <a:tcPr marL="13795" marR="13795" marT="6898" marB="68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5</a:t>
                      </a:r>
                    </a:p>
                  </a:txBody>
                  <a:tcPr marL="13795" marR="13795" marT="6898" marB="68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133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dirty="0">
                          <a:effectLst/>
                        </a:rPr>
                        <a:t>先说我算是娜娜家风荷园开业就一直在这里吃</a:t>
                      </a:r>
                      <a:r>
                        <a:rPr lang="en-US" altLang="zh-CN" sz="1400" dirty="0">
                          <a:effectLst/>
                        </a:rPr>
                        <a:t>??</a:t>
                      </a:r>
                      <a:r>
                        <a:rPr lang="zh-CN" altLang="en-US" sz="1400" dirty="0">
                          <a:effectLst/>
                        </a:rPr>
                        <a:t>每次出去回来总想吃一回</a:t>
                      </a:r>
                      <a:r>
                        <a:rPr lang="en-US" altLang="zh-CN" sz="1400" dirty="0">
                          <a:effectLst/>
                        </a:rPr>
                        <a:t>??</a:t>
                      </a:r>
                      <a:r>
                        <a:rPr lang="zh-CN" altLang="en-US" sz="1400" dirty="0">
                          <a:effectLst/>
                        </a:rPr>
                        <a:t>有时觉得外面的西式简餐</a:t>
                      </a:r>
                      <a:r>
                        <a:rPr lang="en-US" altLang="zh-CN" sz="1400" dirty="0">
                          <a:effectLst/>
                        </a:rPr>
                        <a:t>...</a:t>
                      </a:r>
                    </a:p>
                  </a:txBody>
                  <a:tcPr marL="13795" marR="13795" marT="6898" marB="68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4</a:t>
                      </a:r>
                    </a:p>
                  </a:txBody>
                  <a:tcPr marL="13795" marR="13795" marT="6898" marB="68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133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dirty="0">
                          <a:effectLst/>
                        </a:rPr>
                        <a:t>哎，冲着推荐来的，后悔死了，上菜巨慢不说，服务态度还超级差，东西咸的要死，而且普遍的贵，谁来</a:t>
                      </a:r>
                      <a:r>
                        <a:rPr lang="en-US" altLang="zh-CN" sz="1400" dirty="0">
                          <a:effectLst/>
                        </a:rPr>
                        <a:t>...</a:t>
                      </a:r>
                    </a:p>
                  </a:txBody>
                  <a:tcPr marL="13795" marR="13795" marT="6898" marB="68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</a:t>
                      </a:r>
                    </a:p>
                  </a:txBody>
                  <a:tcPr marL="13795" marR="13795" marT="6898" marB="68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133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dirty="0" smtClean="0">
                          <a:effectLst/>
                        </a:rPr>
                        <a:t>超级差评</a:t>
                      </a:r>
                      <a:r>
                        <a:rPr lang="en-US" altLang="zh-CN" sz="1400" dirty="0" smtClean="0">
                          <a:effectLst/>
                        </a:rPr>
                        <a:t>????</a:t>
                      </a:r>
                      <a:r>
                        <a:rPr lang="zh-CN" altLang="en-US" sz="1400" dirty="0" smtClean="0">
                          <a:effectLst/>
                        </a:rPr>
                        <a:t>上菜慢</a:t>
                      </a:r>
                      <a:r>
                        <a:rPr lang="en-US" altLang="zh-CN" sz="1400" dirty="0" smtClean="0">
                          <a:effectLst/>
                        </a:rPr>
                        <a:t>??</a:t>
                      </a:r>
                      <a:r>
                        <a:rPr lang="zh-CN" altLang="en-US" sz="1400" dirty="0" smtClean="0">
                          <a:effectLst/>
                        </a:rPr>
                        <a:t>服务态度超级差、先把汤上来喝饱了</a:t>
                      </a:r>
                      <a:r>
                        <a:rPr lang="en-US" altLang="zh-CN" sz="1400" dirty="0" smtClean="0">
                          <a:effectLst/>
                        </a:rPr>
                        <a:t>??</a:t>
                      </a:r>
                      <a:r>
                        <a:rPr lang="zh-CN" altLang="en-US" sz="1400" dirty="0" smtClean="0">
                          <a:effectLst/>
                        </a:rPr>
                        <a:t>完事菜就上了一个，找服务员催半</a:t>
                      </a:r>
                      <a:r>
                        <a:rPr lang="en-US" altLang="zh-CN" sz="1400" dirty="0" smtClean="0">
                          <a:effectLst/>
                        </a:rPr>
                        <a:t>...</a:t>
                      </a:r>
                      <a:endParaRPr lang="en-US" altLang="zh-CN" sz="1400" dirty="0">
                        <a:effectLst/>
                      </a:endParaRPr>
                    </a:p>
                  </a:txBody>
                  <a:tcPr marL="13795" marR="13795" marT="6898" marB="68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marL="13795" marR="13795" marT="6898" marB="68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5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802" y="505981"/>
            <a:ext cx="691586" cy="69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4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案例：微博情感分析</a:t>
            </a:r>
            <a:endParaRPr kumimoji="1" lang="en-US" altLang="zh-CN" dirty="0"/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501499"/>
            <a:ext cx="4950465" cy="257230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255520" y="4129385"/>
            <a:ext cx="5368290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北航的先进网络分析研究小组</a:t>
            </a:r>
            <a:r>
              <a:rPr lang="en-US" altLang="zh-CN" dirty="0"/>
              <a:t>(GANA)</a:t>
            </a:r>
            <a:r>
              <a:rPr lang="zh-CN" altLang="en-US" dirty="0"/>
              <a:t> 对收集到的</a:t>
            </a:r>
            <a:r>
              <a:rPr lang="en-US" altLang="zh-CN" dirty="0"/>
              <a:t>2011</a:t>
            </a:r>
            <a:r>
              <a:rPr lang="zh-CN" altLang="en-US" dirty="0"/>
              <a:t>年的近</a:t>
            </a:r>
            <a:r>
              <a:rPr lang="en-US" altLang="zh-CN" dirty="0"/>
              <a:t>7000</a:t>
            </a:r>
            <a:r>
              <a:rPr lang="zh-CN" altLang="en-US" dirty="0"/>
              <a:t>万条微博进行情感分析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1779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11111111"/>
</p:tagLst>
</file>

<file path=ppt/theme/theme1.xml><?xml version="1.0" encoding="utf-8"?>
<a:theme xmlns:a="http://schemas.openxmlformats.org/drawingml/2006/main" name="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6405</TotalTime>
  <Words>3223</Words>
  <Application>Microsoft Office PowerPoint</Application>
  <PresentationFormat>全屏显示(16:9)</PresentationFormat>
  <Paragraphs>600</Paragraphs>
  <Slides>64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6" baseType="lpstr">
      <vt:lpstr>-apple-system</vt:lpstr>
      <vt:lpstr>Mangal</vt:lpstr>
      <vt:lpstr>STZhongsong</vt:lpstr>
      <vt:lpstr>楷体</vt:lpstr>
      <vt:lpstr>宋体</vt:lpstr>
      <vt:lpstr>微软雅黑</vt:lpstr>
      <vt:lpstr>Arial</vt:lpstr>
      <vt:lpstr>Calibri</vt:lpstr>
      <vt:lpstr>Cambria Math</vt:lpstr>
      <vt:lpstr>Times</vt:lpstr>
      <vt:lpstr>Times New Roman</vt:lpstr>
      <vt:lpstr>清风素材 https://12sc.taobao.com/</vt:lpstr>
      <vt:lpstr>PowerPoint 演示文稿</vt:lpstr>
      <vt:lpstr>文本模块涉及的内容</vt:lpstr>
      <vt:lpstr>PowerPoint 演示文稿</vt:lpstr>
      <vt:lpstr>文本分类</vt:lpstr>
      <vt:lpstr>文本分类</vt:lpstr>
      <vt:lpstr>文本分类</vt:lpstr>
      <vt:lpstr>文本分类</vt:lpstr>
      <vt:lpstr>文本分类</vt:lpstr>
      <vt:lpstr>文本分类</vt:lpstr>
      <vt:lpstr>文本分类</vt:lpstr>
      <vt:lpstr>文本分类</vt:lpstr>
      <vt:lpstr>文本分类</vt:lpstr>
      <vt:lpstr>文本分类</vt:lpstr>
      <vt:lpstr>文本分类</vt:lpstr>
      <vt:lpstr>文本分类</vt:lpstr>
      <vt:lpstr>文本分类</vt:lpstr>
      <vt:lpstr>文本分类</vt:lpstr>
      <vt:lpstr>文本分类</vt:lpstr>
      <vt:lpstr>文本分类</vt:lpstr>
      <vt:lpstr>文本分类</vt:lpstr>
      <vt:lpstr>文本分类</vt:lpstr>
      <vt:lpstr>文本分类</vt:lpstr>
      <vt:lpstr>文本分类</vt:lpstr>
      <vt:lpstr>文本分类</vt:lpstr>
      <vt:lpstr>文本分类</vt:lpstr>
      <vt:lpstr>文本分类</vt:lpstr>
      <vt:lpstr>文本分类</vt:lpstr>
      <vt:lpstr>文本分类</vt:lpstr>
      <vt:lpstr>文本分析</vt:lpstr>
      <vt:lpstr>文本分析</vt:lpstr>
      <vt:lpstr>文本分析</vt:lpstr>
      <vt:lpstr>文本分析</vt:lpstr>
      <vt:lpstr>文本分析</vt:lpstr>
      <vt:lpstr>文本分类</vt:lpstr>
      <vt:lpstr>文本分析</vt:lpstr>
      <vt:lpstr>文本分析</vt:lpstr>
      <vt:lpstr>文本分析</vt:lpstr>
      <vt:lpstr>文本分析</vt:lpstr>
      <vt:lpstr>文本分析</vt:lpstr>
      <vt:lpstr>文本分类</vt:lpstr>
      <vt:lpstr>文本分类</vt:lpstr>
      <vt:lpstr>文本分类</vt:lpstr>
      <vt:lpstr>通过log把乘法变成加法</vt:lpstr>
      <vt:lpstr>朴素贝叶斯时间复杂度</vt:lpstr>
      <vt:lpstr>文本分类</vt:lpstr>
      <vt:lpstr>文本分类</vt:lpstr>
      <vt:lpstr>文本分类</vt:lpstr>
      <vt:lpstr>文本分类</vt:lpstr>
      <vt:lpstr>文本分类</vt:lpstr>
      <vt:lpstr>文本分类</vt:lpstr>
      <vt:lpstr>文本分类</vt:lpstr>
      <vt:lpstr>文本分类</vt:lpstr>
      <vt:lpstr>文本分类</vt:lpstr>
      <vt:lpstr>监督学习模型训练使用流程</vt:lpstr>
      <vt:lpstr>使用说明</vt:lpstr>
      <vt:lpstr>文本分类</vt:lpstr>
      <vt:lpstr>文本分类</vt:lpstr>
      <vt:lpstr>文本分类</vt:lpstr>
      <vt:lpstr>文本分析</vt:lpstr>
      <vt:lpstr>文本分类</vt:lpstr>
      <vt:lpstr>文本分类</vt:lpstr>
      <vt:lpstr>文本分类</vt:lpstr>
      <vt:lpstr>垃圾短信文本分类练习</vt:lpstr>
      <vt:lpstr>文本分类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Administrator</cp:lastModifiedBy>
  <cp:revision>309</cp:revision>
  <cp:lastPrinted>2020-03-27T09:34:47Z</cp:lastPrinted>
  <dcterms:created xsi:type="dcterms:W3CDTF">2015-01-23T04:02:45Z</dcterms:created>
  <dcterms:modified xsi:type="dcterms:W3CDTF">2021-11-02T11:16:31Z</dcterms:modified>
  <cp:category/>
  <cp:contentStatus>12sc.taobao.com</cp:contentStatus>
</cp:coreProperties>
</file>